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sldIdLst>
    <p:sldId id="256" r:id="rId2"/>
    <p:sldId id="257" r:id="rId3"/>
    <p:sldId id="264" r:id="rId4"/>
    <p:sldId id="260" r:id="rId5"/>
    <p:sldId id="265" r:id="rId6"/>
    <p:sldId id="273" r:id="rId7"/>
    <p:sldId id="266" r:id="rId8"/>
    <p:sldId id="274" r:id="rId9"/>
    <p:sldId id="282" r:id="rId10"/>
    <p:sldId id="267" r:id="rId11"/>
    <p:sldId id="261" r:id="rId12"/>
    <p:sldId id="275" r:id="rId13"/>
    <p:sldId id="262" r:id="rId14"/>
    <p:sldId id="268" r:id="rId15"/>
    <p:sldId id="269" r:id="rId16"/>
    <p:sldId id="278" r:id="rId17"/>
    <p:sldId id="279" r:id="rId18"/>
    <p:sldId id="270" r:id="rId19"/>
    <p:sldId id="277" r:id="rId20"/>
    <p:sldId id="280" r:id="rId21"/>
    <p:sldId id="281" r:id="rId22"/>
    <p:sldId id="272" r:id="rId23"/>
    <p:sldId id="259" r:id="rId24"/>
    <p:sldId id="258" r:id="rId25"/>
    <p:sldId id="271"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p:restoredTop sz="94686"/>
  </p:normalViewPr>
  <p:slideViewPr>
    <p:cSldViewPr snapToGrid="0" snapToObjects="1">
      <p:cViewPr varScale="1">
        <p:scale>
          <a:sx n="141" d="100"/>
          <a:sy n="141" d="100"/>
        </p:scale>
        <p:origin x="1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AC41E66-7D1D-7E46-924D-985254AF2063}" type="datetimeFigureOut">
              <a:rPr lang="en-US" smtClean="0"/>
              <a:t>9/28/18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341099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41E66-7D1D-7E46-924D-985254AF2063}"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95725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9AC41E66-7D1D-7E46-924D-985254AF2063}" type="datetimeFigureOut">
              <a:rPr lang="en-US" smtClean="0"/>
              <a:t>9/28/18</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266855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41E66-7D1D-7E46-924D-985254AF2063}"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31590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9AC41E66-7D1D-7E46-924D-985254AF2063}" type="datetimeFigureOut">
              <a:rPr lang="en-US" smtClean="0"/>
              <a:t>9/28/18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26883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9AC41E66-7D1D-7E46-924D-985254AF2063}" type="datetimeFigureOut">
              <a:rPr lang="en-US" smtClean="0"/>
              <a:t>9/28/18</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28807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9AC41E66-7D1D-7E46-924D-985254AF2063}" type="datetimeFigureOut">
              <a:rPr lang="en-US" smtClean="0"/>
              <a:t>9/28/18</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146218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C41E66-7D1D-7E46-924D-985254AF2063}" type="datetimeFigureOut">
              <a:rPr lang="en-US" smtClean="0"/>
              <a:t>9/28/18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329199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AC41E66-7D1D-7E46-924D-985254AF2063}" type="datetimeFigureOut">
              <a:rPr lang="en-US" smtClean="0"/>
              <a:t>9/28/18</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304651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C41E66-7D1D-7E46-924D-985254AF2063}" type="datetimeFigureOut">
              <a:rPr lang="en-US" smtClean="0"/>
              <a:t>9/28/18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395566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9AC41E66-7D1D-7E46-924D-985254AF2063}" type="datetimeFigureOut">
              <a:rPr lang="en-US" smtClean="0"/>
              <a:t>9/28/18</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D1D2CC52-8429-DD4C-AC2B-A3073D4A894C}" type="slidenum">
              <a:rPr lang="en-US" smtClean="0"/>
              <a:t>‹#›</a:t>
            </a:fld>
            <a:endParaRPr lang="en-US"/>
          </a:p>
        </p:txBody>
      </p:sp>
    </p:spTree>
    <p:extLst>
      <p:ext uri="{BB962C8B-B14F-4D97-AF65-F5344CB8AC3E}">
        <p14:creationId xmlns:p14="http://schemas.microsoft.com/office/powerpoint/2010/main" val="3214423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AC41E66-7D1D-7E46-924D-985254AF2063}" type="datetimeFigureOut">
              <a:rPr lang="en-US" smtClean="0"/>
              <a:t>9/28/18</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1D2CC52-8429-DD4C-AC2B-A3073D4A894C}" type="slidenum">
              <a:rPr lang="en-US" smtClean="0"/>
              <a:t>‹#›</a:t>
            </a:fld>
            <a:endParaRPr lang="en-US"/>
          </a:p>
        </p:txBody>
      </p:sp>
    </p:spTree>
    <p:extLst>
      <p:ext uri="{BB962C8B-B14F-4D97-AF65-F5344CB8AC3E}">
        <p14:creationId xmlns:p14="http://schemas.microsoft.com/office/powerpoint/2010/main" val="369909686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14144-9E47-E348-B6FE-0BB784BABF87}"/>
              </a:ext>
            </a:extLst>
          </p:cNvPr>
          <p:cNvSpPr>
            <a:spLocks noGrp="1"/>
          </p:cNvSpPr>
          <p:nvPr>
            <p:ph type="ctrTitle"/>
          </p:nvPr>
        </p:nvSpPr>
        <p:spPr/>
        <p:txBody>
          <a:bodyPr/>
          <a:lstStyle/>
          <a:p>
            <a:r>
              <a:rPr lang="en-US" dirty="0"/>
              <a:t>The Steps for Writing a DBQ</a:t>
            </a:r>
          </a:p>
        </p:txBody>
      </p:sp>
      <p:sp>
        <p:nvSpPr>
          <p:cNvPr id="3" name="Subtitle 2">
            <a:extLst>
              <a:ext uri="{FF2B5EF4-FFF2-40B4-BE49-F238E27FC236}">
                <a16:creationId xmlns:a16="http://schemas.microsoft.com/office/drawing/2014/main" xmlns="" id="{49E8A355-F79B-F540-AE56-E188428CF766}"/>
              </a:ext>
            </a:extLst>
          </p:cNvPr>
          <p:cNvSpPr>
            <a:spLocks noGrp="1"/>
          </p:cNvSpPr>
          <p:nvPr>
            <p:ph type="subTitle" idx="1"/>
          </p:nvPr>
        </p:nvSpPr>
        <p:spPr/>
        <p:txBody>
          <a:bodyPr/>
          <a:lstStyle/>
          <a:p>
            <a:r>
              <a:rPr lang="en-US" dirty="0"/>
              <a:t>TMS 2018-19</a:t>
            </a:r>
          </a:p>
        </p:txBody>
      </p:sp>
    </p:spTree>
    <p:extLst>
      <p:ext uri="{BB962C8B-B14F-4D97-AF65-F5344CB8AC3E}">
        <p14:creationId xmlns:p14="http://schemas.microsoft.com/office/powerpoint/2010/main" val="1867899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B75F2-8182-DE49-ABB1-9604F00B53C6}"/>
              </a:ext>
            </a:extLst>
          </p:cNvPr>
          <p:cNvSpPr>
            <a:spLocks noGrp="1"/>
          </p:cNvSpPr>
          <p:nvPr>
            <p:ph type="title"/>
          </p:nvPr>
        </p:nvSpPr>
        <p:spPr/>
        <p:txBody>
          <a:bodyPr/>
          <a:lstStyle/>
          <a:p>
            <a:r>
              <a:rPr lang="en-US" dirty="0"/>
              <a:t>Step 3- Develop a Thesis</a:t>
            </a:r>
          </a:p>
        </p:txBody>
      </p:sp>
      <p:sp>
        <p:nvSpPr>
          <p:cNvPr id="3" name="Content Placeholder 2">
            <a:extLst>
              <a:ext uri="{FF2B5EF4-FFF2-40B4-BE49-F238E27FC236}">
                <a16:creationId xmlns:a16="http://schemas.microsoft.com/office/drawing/2014/main" xmlns="" id="{0FD0330B-3FDC-AB45-BA64-FEC5B195B492}"/>
              </a:ext>
            </a:extLst>
          </p:cNvPr>
          <p:cNvSpPr>
            <a:spLocks noGrp="1"/>
          </p:cNvSpPr>
          <p:nvPr>
            <p:ph idx="1"/>
          </p:nvPr>
        </p:nvSpPr>
        <p:spPr>
          <a:xfrm>
            <a:off x="4549599" y="603656"/>
            <a:ext cx="7792752" cy="5948980"/>
          </a:xfrm>
        </p:spPr>
        <p:txBody>
          <a:bodyPr>
            <a:normAutofit fontScale="92500" lnSpcReduction="20000"/>
          </a:bodyPr>
          <a:lstStyle/>
          <a:p>
            <a:r>
              <a:rPr lang="en-US" sz="2800" dirty="0"/>
              <a:t>A thesis is a statement that you want to prove. </a:t>
            </a:r>
          </a:p>
          <a:p>
            <a:r>
              <a:rPr lang="en-US" sz="2800" dirty="0"/>
              <a:t>This is your opinion on the topic</a:t>
            </a:r>
          </a:p>
          <a:p>
            <a:r>
              <a:rPr lang="en-US" sz="2800" dirty="0"/>
              <a:t>Your thesis must be stated in your opening paragraph. It is normally the last sentence in your opening paragraph. </a:t>
            </a:r>
          </a:p>
          <a:p>
            <a:r>
              <a:rPr lang="en-US" sz="2800" dirty="0"/>
              <a:t>A thesis statement defines the focus of your essay</a:t>
            </a:r>
          </a:p>
          <a:p>
            <a:r>
              <a:rPr lang="en-US" sz="2800" dirty="0"/>
              <a:t>A thesis statement prepares the reader for the facts and details you will you use.</a:t>
            </a:r>
          </a:p>
          <a:p>
            <a:r>
              <a:rPr lang="en-US" sz="2800" dirty="0"/>
              <a:t>The reader must immediately know your position on the question before reading the rest of your essay.</a:t>
            </a:r>
          </a:p>
          <a:p>
            <a:endParaRPr lang="en-US" dirty="0"/>
          </a:p>
        </p:txBody>
      </p:sp>
      <p:pic>
        <p:nvPicPr>
          <p:cNvPr id="6" name="Picture 5">
            <a:extLst>
              <a:ext uri="{FF2B5EF4-FFF2-40B4-BE49-F238E27FC236}">
                <a16:creationId xmlns:a16="http://schemas.microsoft.com/office/drawing/2014/main" xmlns="" id="{AF1C338F-70E4-0E43-8CD2-F97A81C974D5}"/>
              </a:ext>
            </a:extLst>
          </p:cNvPr>
          <p:cNvPicPr>
            <a:picLocks noChangeAspect="1"/>
          </p:cNvPicPr>
          <p:nvPr/>
        </p:nvPicPr>
        <p:blipFill>
          <a:blip r:embed="rId2"/>
          <a:stretch>
            <a:fillRect/>
          </a:stretch>
        </p:blipFill>
        <p:spPr>
          <a:xfrm>
            <a:off x="1694329" y="10137"/>
            <a:ext cx="1761565" cy="2972641"/>
          </a:xfrm>
          <a:prstGeom prst="rect">
            <a:avLst/>
          </a:prstGeom>
        </p:spPr>
      </p:pic>
    </p:spTree>
    <p:extLst>
      <p:ext uri="{BB962C8B-B14F-4D97-AF65-F5344CB8AC3E}">
        <p14:creationId xmlns:p14="http://schemas.microsoft.com/office/powerpoint/2010/main" val="254431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1671E-845D-BB41-8380-63A33E4FA2DC}"/>
              </a:ext>
            </a:extLst>
          </p:cNvPr>
          <p:cNvSpPr>
            <a:spLocks noGrp="1"/>
          </p:cNvSpPr>
          <p:nvPr>
            <p:ph type="title"/>
          </p:nvPr>
        </p:nvSpPr>
        <p:spPr>
          <a:xfrm>
            <a:off x="838200" y="365125"/>
            <a:ext cx="5312229" cy="1325563"/>
          </a:xfrm>
        </p:spPr>
        <p:txBody>
          <a:bodyPr>
            <a:normAutofit fontScale="90000"/>
          </a:bodyPr>
          <a:lstStyle/>
          <a:p>
            <a:r>
              <a:rPr lang="en-US" dirty="0"/>
              <a:t>Step 3- Thesis (continue)</a:t>
            </a:r>
            <a:br>
              <a:rPr lang="en-US" dirty="0"/>
            </a:br>
            <a:r>
              <a:rPr lang="en-US" dirty="0"/>
              <a:t>How to write a Thesis</a:t>
            </a:r>
          </a:p>
        </p:txBody>
      </p:sp>
      <p:sp>
        <p:nvSpPr>
          <p:cNvPr id="3" name="Content Placeholder 2">
            <a:extLst>
              <a:ext uri="{FF2B5EF4-FFF2-40B4-BE49-F238E27FC236}">
                <a16:creationId xmlns:a16="http://schemas.microsoft.com/office/drawing/2014/main" xmlns="" id="{72327A12-8629-D940-8346-11B6C1B64044}"/>
              </a:ext>
            </a:extLst>
          </p:cNvPr>
          <p:cNvSpPr>
            <a:spLocks noGrp="1"/>
          </p:cNvSpPr>
          <p:nvPr>
            <p:ph idx="1"/>
          </p:nvPr>
        </p:nvSpPr>
        <p:spPr>
          <a:xfrm>
            <a:off x="6287588" y="658723"/>
            <a:ext cx="5262154" cy="5773782"/>
          </a:xfrm>
        </p:spPr>
        <p:txBody>
          <a:bodyPr>
            <a:normAutofit/>
          </a:bodyPr>
          <a:lstStyle/>
          <a:p>
            <a:r>
              <a:rPr lang="en-US" sz="2800" dirty="0"/>
              <a:t>State your opinion on the topic. Your thesis must argue a position and state your opinion.</a:t>
            </a:r>
          </a:p>
          <a:p>
            <a:r>
              <a:rPr lang="en-US" sz="2800" dirty="0"/>
              <a:t>A DBQ thesis should be one sentence.</a:t>
            </a:r>
          </a:p>
          <a:p>
            <a:r>
              <a:rPr lang="en-US" sz="2800" dirty="0"/>
              <a:t>Use the documents in the DBQ to come up with 3 supporting reasons that help explain your position. </a:t>
            </a:r>
          </a:p>
        </p:txBody>
      </p:sp>
      <p:pic>
        <p:nvPicPr>
          <p:cNvPr id="4" name="Picture 3">
            <a:extLst>
              <a:ext uri="{FF2B5EF4-FFF2-40B4-BE49-F238E27FC236}">
                <a16:creationId xmlns:a16="http://schemas.microsoft.com/office/drawing/2014/main" xmlns="" id="{0E02D7D3-7489-324D-B5A8-463BBAFDA6DF}"/>
              </a:ext>
            </a:extLst>
          </p:cNvPr>
          <p:cNvPicPr>
            <a:picLocks noChangeAspect="1"/>
          </p:cNvPicPr>
          <p:nvPr/>
        </p:nvPicPr>
        <p:blipFill>
          <a:blip r:embed="rId2"/>
          <a:stretch>
            <a:fillRect/>
          </a:stretch>
        </p:blipFill>
        <p:spPr>
          <a:xfrm>
            <a:off x="96701" y="1027906"/>
            <a:ext cx="6190887" cy="4795064"/>
          </a:xfrm>
          <a:prstGeom prst="rect">
            <a:avLst/>
          </a:prstGeom>
        </p:spPr>
      </p:pic>
    </p:spTree>
    <p:extLst>
      <p:ext uri="{BB962C8B-B14F-4D97-AF65-F5344CB8AC3E}">
        <p14:creationId xmlns:p14="http://schemas.microsoft.com/office/powerpoint/2010/main" val="417024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7EB67-6158-C540-B3A5-A0360AB92392}"/>
              </a:ext>
            </a:extLst>
          </p:cNvPr>
          <p:cNvSpPr>
            <a:spLocks noGrp="1"/>
          </p:cNvSpPr>
          <p:nvPr>
            <p:ph type="title"/>
          </p:nvPr>
        </p:nvSpPr>
        <p:spPr/>
        <p:txBody>
          <a:bodyPr>
            <a:normAutofit fontScale="90000"/>
          </a:bodyPr>
          <a:lstStyle/>
          <a:p>
            <a:r>
              <a:rPr lang="en-US" u="sng" dirty="0"/>
              <a:t>Thesis Examples:</a:t>
            </a:r>
            <a:r>
              <a:rPr lang="en-US" dirty="0"/>
              <a:t/>
            </a:r>
            <a:br>
              <a:rPr lang="en-US" dirty="0"/>
            </a:br>
            <a:r>
              <a:rPr lang="en-US" dirty="0"/>
              <a:t>non-</a:t>
            </a:r>
            <a:r>
              <a:rPr lang="en-US" dirty="0" err="1"/>
              <a:t>proficent</a:t>
            </a:r>
            <a:r>
              <a:rPr lang="en-US" dirty="0"/>
              <a:t/>
            </a:r>
            <a:br>
              <a:rPr lang="en-US" dirty="0"/>
            </a:br>
            <a:r>
              <a:rPr lang="en-US" dirty="0"/>
              <a:t>proficient</a:t>
            </a:r>
            <a:br>
              <a:rPr lang="en-US" dirty="0"/>
            </a:br>
            <a:r>
              <a:rPr lang="en-US" dirty="0"/>
              <a:t>higher proficient</a:t>
            </a:r>
          </a:p>
        </p:txBody>
      </p:sp>
      <p:sp>
        <p:nvSpPr>
          <p:cNvPr id="3" name="Content Placeholder 2">
            <a:extLst>
              <a:ext uri="{FF2B5EF4-FFF2-40B4-BE49-F238E27FC236}">
                <a16:creationId xmlns:a16="http://schemas.microsoft.com/office/drawing/2014/main" xmlns="" id="{92D2AA84-AA70-014F-B0EF-E7428239D5AA}"/>
              </a:ext>
            </a:extLst>
          </p:cNvPr>
          <p:cNvSpPr>
            <a:spLocks noGrp="1"/>
          </p:cNvSpPr>
          <p:nvPr>
            <p:ph idx="1"/>
          </p:nvPr>
        </p:nvSpPr>
        <p:spPr>
          <a:xfrm>
            <a:off x="4720046" y="489677"/>
            <a:ext cx="7471954" cy="5950312"/>
          </a:xfrm>
        </p:spPr>
        <p:txBody>
          <a:bodyPr>
            <a:normAutofit/>
          </a:bodyPr>
          <a:lstStyle/>
          <a:p>
            <a:r>
              <a:rPr lang="en-US" sz="2400" dirty="0"/>
              <a:t>Christianity took hold because of the Good Samaritan, his friend Paul, the map maker, and Pliny.</a:t>
            </a:r>
          </a:p>
          <a:p>
            <a:r>
              <a:rPr lang="en-US" sz="2400" dirty="0"/>
              <a:t>Christianity was kept alive in the ancient world by three reasons: a strong message, some weak Roman beliefs, and some loyal followers.</a:t>
            </a:r>
          </a:p>
          <a:p>
            <a:r>
              <a:rPr lang="en-US" sz="2400" dirty="0"/>
              <a:t>There are many reasons for the success of  Christianity in the ancient world, but three reasons stand out- an appealing message, a relatively weak Roman alternative, and the commitment of the early followers.</a:t>
            </a:r>
          </a:p>
        </p:txBody>
      </p:sp>
    </p:spTree>
    <p:extLst>
      <p:ext uri="{BB962C8B-B14F-4D97-AF65-F5344CB8AC3E}">
        <p14:creationId xmlns:p14="http://schemas.microsoft.com/office/powerpoint/2010/main" val="1701562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0D662-340F-024E-B68B-B5C4E481F93C}"/>
              </a:ext>
            </a:extLst>
          </p:cNvPr>
          <p:cNvSpPr>
            <a:spLocks noGrp="1"/>
          </p:cNvSpPr>
          <p:nvPr>
            <p:ph type="title"/>
          </p:nvPr>
        </p:nvSpPr>
        <p:spPr/>
        <p:txBody>
          <a:bodyPr>
            <a:normAutofit fontScale="90000"/>
          </a:bodyPr>
          <a:lstStyle/>
          <a:p>
            <a:r>
              <a:rPr lang="en-US" dirty="0"/>
              <a:t>Step 3- Thesis:</a:t>
            </a:r>
            <a:br>
              <a:rPr lang="en-US" dirty="0"/>
            </a:br>
            <a:r>
              <a:rPr lang="en-US" dirty="0"/>
              <a:t>Tips For Writing A Successful DBQ Thesis</a:t>
            </a:r>
            <a:br>
              <a:rPr lang="en-US" dirty="0"/>
            </a:br>
            <a:endParaRPr lang="en-US" dirty="0"/>
          </a:p>
        </p:txBody>
      </p:sp>
      <p:sp>
        <p:nvSpPr>
          <p:cNvPr id="3" name="Content Placeholder 2">
            <a:extLst>
              <a:ext uri="{FF2B5EF4-FFF2-40B4-BE49-F238E27FC236}">
                <a16:creationId xmlns:a16="http://schemas.microsoft.com/office/drawing/2014/main" xmlns="" id="{3784E6CF-1A88-4343-AA7B-79540569DCEE}"/>
              </a:ext>
            </a:extLst>
          </p:cNvPr>
          <p:cNvSpPr>
            <a:spLocks noGrp="1"/>
          </p:cNvSpPr>
          <p:nvPr>
            <p:ph idx="1"/>
          </p:nvPr>
        </p:nvSpPr>
        <p:spPr>
          <a:xfrm>
            <a:off x="4752687" y="803185"/>
            <a:ext cx="7186764" cy="5911123"/>
          </a:xfrm>
        </p:spPr>
        <p:txBody>
          <a:bodyPr>
            <a:normAutofit fontScale="92500"/>
          </a:bodyPr>
          <a:lstStyle/>
          <a:p>
            <a:r>
              <a:rPr lang="en-US" sz="2800" dirty="0"/>
              <a:t>If you are stuck turning your. thesis into one sentence, use “because” as a link between your opinion statement and the three reasons why your opinion is correct.</a:t>
            </a:r>
          </a:p>
          <a:p>
            <a:r>
              <a:rPr lang="en-US" sz="2800" dirty="0"/>
              <a:t>Example:</a:t>
            </a:r>
          </a:p>
          <a:p>
            <a:pPr lvl="1"/>
            <a:r>
              <a:rPr lang="en-US" sz="2600" dirty="0"/>
              <a:t>You are asked to respond to the following: “The United States of America is the greatest country in the world AGREE or DISAGREE?</a:t>
            </a:r>
            <a:endParaRPr lang="en-US" sz="2800" dirty="0"/>
          </a:p>
          <a:p>
            <a:pPr lvl="1"/>
            <a:r>
              <a:rPr lang="en-US" sz="2600" dirty="0"/>
              <a:t>Your thesis statement could be: “The United States is the greatest country in the world because....</a:t>
            </a:r>
          </a:p>
          <a:p>
            <a:endParaRPr lang="en-US" dirty="0"/>
          </a:p>
          <a:p>
            <a:endParaRPr lang="en-US" dirty="0"/>
          </a:p>
        </p:txBody>
      </p:sp>
      <p:pic>
        <p:nvPicPr>
          <p:cNvPr id="6" name="Picture 5">
            <a:extLst>
              <a:ext uri="{FF2B5EF4-FFF2-40B4-BE49-F238E27FC236}">
                <a16:creationId xmlns:a16="http://schemas.microsoft.com/office/drawing/2014/main" xmlns="" id="{96E77CE4-891A-6F40-92FC-B7202D893333}"/>
              </a:ext>
            </a:extLst>
          </p:cNvPr>
          <p:cNvPicPr>
            <a:picLocks noChangeAspect="1"/>
          </p:cNvPicPr>
          <p:nvPr/>
        </p:nvPicPr>
        <p:blipFill>
          <a:blip r:embed="rId2"/>
          <a:stretch>
            <a:fillRect/>
          </a:stretch>
        </p:blipFill>
        <p:spPr>
          <a:xfrm>
            <a:off x="639629" y="0"/>
            <a:ext cx="3930520" cy="2201091"/>
          </a:xfrm>
          <a:prstGeom prst="rect">
            <a:avLst/>
          </a:prstGeom>
        </p:spPr>
      </p:pic>
    </p:spTree>
    <p:extLst>
      <p:ext uri="{BB962C8B-B14F-4D97-AF65-F5344CB8AC3E}">
        <p14:creationId xmlns:p14="http://schemas.microsoft.com/office/powerpoint/2010/main" val="2231394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1EC12-B2C9-F843-B1B3-AC40AAD41B50}"/>
              </a:ext>
            </a:extLst>
          </p:cNvPr>
          <p:cNvSpPr>
            <a:spLocks noGrp="1"/>
          </p:cNvSpPr>
          <p:nvPr>
            <p:ph type="title"/>
          </p:nvPr>
        </p:nvSpPr>
        <p:spPr/>
        <p:txBody>
          <a:bodyPr/>
          <a:lstStyle/>
          <a:p>
            <a:r>
              <a:rPr lang="en-US" dirty="0"/>
              <a:t>Step 4- Outline Your Essay</a:t>
            </a:r>
          </a:p>
        </p:txBody>
      </p:sp>
      <p:pic>
        <p:nvPicPr>
          <p:cNvPr id="12" name="Content Placeholder 11">
            <a:extLst>
              <a:ext uri="{FF2B5EF4-FFF2-40B4-BE49-F238E27FC236}">
                <a16:creationId xmlns:a16="http://schemas.microsoft.com/office/drawing/2014/main" xmlns="" id="{0E67AB0D-A731-874B-ADCA-46FDE97F8EE4}"/>
              </a:ext>
            </a:extLst>
          </p:cNvPr>
          <p:cNvPicPr>
            <a:picLocks noGrp="1" noChangeAspect="1"/>
          </p:cNvPicPr>
          <p:nvPr>
            <p:ph idx="1"/>
          </p:nvPr>
        </p:nvPicPr>
        <p:blipFill>
          <a:blip r:embed="rId2"/>
          <a:stretch>
            <a:fillRect/>
          </a:stretch>
        </p:blipFill>
        <p:spPr>
          <a:xfrm>
            <a:off x="4881282" y="-906406"/>
            <a:ext cx="6763871" cy="8753245"/>
          </a:xfrm>
        </p:spPr>
      </p:pic>
    </p:spTree>
    <p:extLst>
      <p:ext uri="{BB962C8B-B14F-4D97-AF65-F5344CB8AC3E}">
        <p14:creationId xmlns:p14="http://schemas.microsoft.com/office/powerpoint/2010/main" val="148408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1EC12-B2C9-F843-B1B3-AC40AAD41B50}"/>
              </a:ext>
            </a:extLst>
          </p:cNvPr>
          <p:cNvSpPr>
            <a:spLocks noGrp="1"/>
          </p:cNvSpPr>
          <p:nvPr>
            <p:ph type="title"/>
          </p:nvPr>
        </p:nvSpPr>
        <p:spPr/>
        <p:txBody>
          <a:bodyPr>
            <a:normAutofit fontScale="90000"/>
          </a:bodyPr>
          <a:lstStyle/>
          <a:p>
            <a:r>
              <a:rPr lang="en-US" dirty="0"/>
              <a:t>Step 5- Write your Introductory Paragraph</a:t>
            </a:r>
          </a:p>
        </p:txBody>
      </p:sp>
      <p:sp>
        <p:nvSpPr>
          <p:cNvPr id="3" name="Content Placeholder 2">
            <a:extLst>
              <a:ext uri="{FF2B5EF4-FFF2-40B4-BE49-F238E27FC236}">
                <a16:creationId xmlns:a16="http://schemas.microsoft.com/office/drawing/2014/main" xmlns="" id="{17975C15-453C-6542-8F93-4DBC052646BD}"/>
              </a:ext>
            </a:extLst>
          </p:cNvPr>
          <p:cNvSpPr>
            <a:spLocks noGrp="1"/>
          </p:cNvSpPr>
          <p:nvPr>
            <p:ph idx="1"/>
          </p:nvPr>
        </p:nvSpPr>
        <p:spPr/>
        <p:txBody>
          <a:bodyPr/>
          <a:lstStyle/>
          <a:p>
            <a:r>
              <a:rPr lang="en-US" sz="2800" dirty="0"/>
              <a:t>Restate the question in different words</a:t>
            </a:r>
          </a:p>
          <a:p>
            <a:r>
              <a:rPr lang="en-US" sz="2800" dirty="0"/>
              <a:t>Include important terms, people, events, dates and locations. </a:t>
            </a:r>
          </a:p>
          <a:p>
            <a:r>
              <a:rPr lang="en-US" sz="2800" dirty="0"/>
              <a:t>Include the thesis statement</a:t>
            </a:r>
          </a:p>
          <a:p>
            <a:r>
              <a:rPr lang="en-US" sz="2800" dirty="0"/>
              <a:t>The introductory paragraph should not develop in detail your main ideas or supporting details.</a:t>
            </a:r>
          </a:p>
          <a:p>
            <a:endParaRPr lang="en-US" dirty="0"/>
          </a:p>
        </p:txBody>
      </p:sp>
    </p:spTree>
    <p:extLst>
      <p:ext uri="{BB962C8B-B14F-4D97-AF65-F5344CB8AC3E}">
        <p14:creationId xmlns:p14="http://schemas.microsoft.com/office/powerpoint/2010/main" val="1900829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B0E75-3F3B-CC44-8A16-13EDA81BC938}"/>
              </a:ext>
            </a:extLst>
          </p:cNvPr>
          <p:cNvSpPr>
            <a:spLocks noGrp="1"/>
          </p:cNvSpPr>
          <p:nvPr>
            <p:ph type="title"/>
          </p:nvPr>
        </p:nvSpPr>
        <p:spPr/>
        <p:txBody>
          <a:bodyPr/>
          <a:lstStyle/>
          <a:p>
            <a:r>
              <a:rPr lang="en-US" dirty="0"/>
              <a:t>Example of Introductory Paragraphs</a:t>
            </a:r>
          </a:p>
        </p:txBody>
      </p:sp>
      <p:sp>
        <p:nvSpPr>
          <p:cNvPr id="3" name="Content Placeholder 2">
            <a:extLst>
              <a:ext uri="{FF2B5EF4-FFF2-40B4-BE49-F238E27FC236}">
                <a16:creationId xmlns:a16="http://schemas.microsoft.com/office/drawing/2014/main" xmlns="" id="{7033858C-8FF5-5B4B-94DF-F7F9D808E482}"/>
              </a:ext>
            </a:extLst>
          </p:cNvPr>
          <p:cNvSpPr>
            <a:spLocks noGrp="1"/>
          </p:cNvSpPr>
          <p:nvPr>
            <p:ph idx="1"/>
          </p:nvPr>
        </p:nvSpPr>
        <p:spPr>
          <a:xfrm>
            <a:off x="4612341" y="309282"/>
            <a:ext cx="7409330" cy="6185646"/>
          </a:xfrm>
        </p:spPr>
        <p:txBody>
          <a:bodyPr>
            <a:normAutofit lnSpcReduction="10000"/>
          </a:bodyPr>
          <a:lstStyle/>
          <a:p>
            <a:r>
              <a:rPr lang="en-US" sz="2400" dirty="0"/>
              <a:t>Christianity is the number one religion now but before it started it was probably about number ten. It took hold because of the Good Samaritan, his friend Paul, the map maker, and Pliny. (not proficient)</a:t>
            </a:r>
          </a:p>
          <a:p>
            <a:r>
              <a:rPr lang="en-US" sz="2400" dirty="0"/>
              <a:t>Christianity’s baby steps weren’t easy, but the religion didn’t fall down. A few Romans and Jewish leaders had Jesus crucified outside of Jerusalem around 33 AD. They probably thought that would be the end of his teachings. They were wrong, but why? What kept Christianity alive in the ancient world? There were at least three reasons: a strong message, some weak Roman beliefs, and some loyal followers. (proficient)</a:t>
            </a:r>
          </a:p>
          <a:p>
            <a:endParaRPr lang="en-US" dirty="0"/>
          </a:p>
          <a:p>
            <a:endParaRPr lang="en-US" dirty="0"/>
          </a:p>
        </p:txBody>
      </p:sp>
    </p:spTree>
    <p:extLst>
      <p:ext uri="{BB962C8B-B14F-4D97-AF65-F5344CB8AC3E}">
        <p14:creationId xmlns:p14="http://schemas.microsoft.com/office/powerpoint/2010/main" val="1460754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B0E75-3F3B-CC44-8A16-13EDA81BC938}"/>
              </a:ext>
            </a:extLst>
          </p:cNvPr>
          <p:cNvSpPr>
            <a:spLocks noGrp="1"/>
          </p:cNvSpPr>
          <p:nvPr>
            <p:ph type="title"/>
          </p:nvPr>
        </p:nvSpPr>
        <p:spPr/>
        <p:txBody>
          <a:bodyPr/>
          <a:lstStyle/>
          <a:p>
            <a:r>
              <a:rPr lang="en-US" dirty="0"/>
              <a:t>Example of Introductory Paragraphs</a:t>
            </a:r>
          </a:p>
        </p:txBody>
      </p:sp>
      <p:sp>
        <p:nvSpPr>
          <p:cNvPr id="3" name="Content Placeholder 2">
            <a:extLst>
              <a:ext uri="{FF2B5EF4-FFF2-40B4-BE49-F238E27FC236}">
                <a16:creationId xmlns:a16="http://schemas.microsoft.com/office/drawing/2014/main" xmlns="" id="{7033858C-8FF5-5B4B-94DF-F7F9D808E482}"/>
              </a:ext>
            </a:extLst>
          </p:cNvPr>
          <p:cNvSpPr>
            <a:spLocks noGrp="1"/>
          </p:cNvSpPr>
          <p:nvPr>
            <p:ph idx="1"/>
          </p:nvPr>
        </p:nvSpPr>
        <p:spPr>
          <a:xfrm>
            <a:off x="4612341" y="309281"/>
            <a:ext cx="7409330" cy="6736977"/>
          </a:xfrm>
        </p:spPr>
        <p:txBody>
          <a:bodyPr>
            <a:normAutofit fontScale="92500" lnSpcReduction="10000"/>
          </a:bodyPr>
          <a:lstStyle/>
          <a:p>
            <a:r>
              <a:rPr lang="en-US" sz="2600" dirty="0"/>
              <a:t>There are many reasons Christianity should not have succeeded. Its ideas came from simple origins - a small-town man living in a corner of the Roman Empire. These ideas were strongly resisted not only Roman officials but also by leaders of the local Jewish population from which Jesus came. Finally, the ideas appeared to be silenced when Jesus was crucified like a common criminal on a wooden cross outside of Jerusalem. And yet, the ideas took hold. The question is why. The answers are probably many, but three reasons stand out- an appealing message, a relatively weak Roman alternative, and the commitment of the early followers.</a:t>
            </a:r>
          </a:p>
          <a:p>
            <a:r>
              <a:rPr lang="en-US" sz="2600" dirty="0"/>
              <a:t>(high proficient)</a:t>
            </a:r>
          </a:p>
          <a:p>
            <a:endParaRPr lang="en-US" dirty="0"/>
          </a:p>
          <a:p>
            <a:endParaRPr lang="en-US" dirty="0"/>
          </a:p>
        </p:txBody>
      </p:sp>
    </p:spTree>
    <p:extLst>
      <p:ext uri="{BB962C8B-B14F-4D97-AF65-F5344CB8AC3E}">
        <p14:creationId xmlns:p14="http://schemas.microsoft.com/office/powerpoint/2010/main" val="2559844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1EC12-B2C9-F843-B1B3-AC40AAD41B50}"/>
              </a:ext>
            </a:extLst>
          </p:cNvPr>
          <p:cNvSpPr>
            <a:spLocks noGrp="1"/>
          </p:cNvSpPr>
          <p:nvPr>
            <p:ph type="title"/>
          </p:nvPr>
        </p:nvSpPr>
        <p:spPr/>
        <p:txBody>
          <a:bodyPr>
            <a:normAutofit/>
          </a:bodyPr>
          <a:lstStyle/>
          <a:p>
            <a:r>
              <a:rPr lang="en-US" dirty="0"/>
              <a:t>Step 6- Write the Body Paragraphs</a:t>
            </a:r>
          </a:p>
        </p:txBody>
      </p:sp>
      <p:sp>
        <p:nvSpPr>
          <p:cNvPr id="3" name="Content Placeholder 2">
            <a:extLst>
              <a:ext uri="{FF2B5EF4-FFF2-40B4-BE49-F238E27FC236}">
                <a16:creationId xmlns:a16="http://schemas.microsoft.com/office/drawing/2014/main" xmlns="" id="{17975C15-453C-6542-8F93-4DBC052646BD}"/>
              </a:ext>
            </a:extLst>
          </p:cNvPr>
          <p:cNvSpPr>
            <a:spLocks noGrp="1"/>
          </p:cNvSpPr>
          <p:nvPr>
            <p:ph idx="1"/>
          </p:nvPr>
        </p:nvSpPr>
        <p:spPr>
          <a:xfrm>
            <a:off x="4650378" y="-128747"/>
            <a:ext cx="7341326" cy="5248622"/>
          </a:xfrm>
        </p:spPr>
        <p:txBody>
          <a:bodyPr>
            <a:normAutofit/>
          </a:bodyPr>
          <a:lstStyle/>
          <a:p>
            <a:r>
              <a:rPr lang="en-US" sz="2400" dirty="0"/>
              <a:t>Analyze. Do not just list facts. </a:t>
            </a:r>
          </a:p>
          <a:p>
            <a:pPr lvl="1"/>
            <a:r>
              <a:rPr lang="en-US" sz="2000" dirty="0"/>
              <a:t>State the evidence (facts) and then explain how it proves your thesis</a:t>
            </a:r>
          </a:p>
          <a:p>
            <a:r>
              <a:rPr lang="en-US" sz="2400" dirty="0"/>
              <a:t>Tie them to the thesis and explain how they prove your thesis.</a:t>
            </a:r>
          </a:p>
          <a:p>
            <a:r>
              <a:rPr lang="en-US" sz="2400" dirty="0"/>
              <a:t>When referencing the documents, make sure to analyze what the document or person is saying and, if possible, why they are saying what they are saying (explain their background).</a:t>
            </a:r>
          </a:p>
          <a:p>
            <a:endParaRPr lang="en-US" dirty="0"/>
          </a:p>
        </p:txBody>
      </p:sp>
      <p:pic>
        <p:nvPicPr>
          <p:cNvPr id="6" name="Picture 5">
            <a:extLst>
              <a:ext uri="{FF2B5EF4-FFF2-40B4-BE49-F238E27FC236}">
                <a16:creationId xmlns:a16="http://schemas.microsoft.com/office/drawing/2014/main" xmlns="" id="{9E281474-5F78-E740-8729-406CF004014A}"/>
              </a:ext>
            </a:extLst>
          </p:cNvPr>
          <p:cNvPicPr>
            <a:picLocks noChangeAspect="1"/>
          </p:cNvPicPr>
          <p:nvPr/>
        </p:nvPicPr>
        <p:blipFill>
          <a:blip r:embed="rId2"/>
          <a:stretch>
            <a:fillRect/>
          </a:stretch>
        </p:blipFill>
        <p:spPr>
          <a:xfrm>
            <a:off x="5853973" y="4402183"/>
            <a:ext cx="3913955" cy="2348373"/>
          </a:xfrm>
          <a:prstGeom prst="rect">
            <a:avLst/>
          </a:prstGeom>
        </p:spPr>
      </p:pic>
    </p:spTree>
    <p:extLst>
      <p:ext uri="{BB962C8B-B14F-4D97-AF65-F5344CB8AC3E}">
        <p14:creationId xmlns:p14="http://schemas.microsoft.com/office/powerpoint/2010/main" val="3303105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1EC12-B2C9-F843-B1B3-AC40AAD41B50}"/>
              </a:ext>
            </a:extLst>
          </p:cNvPr>
          <p:cNvSpPr>
            <a:spLocks noGrp="1"/>
          </p:cNvSpPr>
          <p:nvPr>
            <p:ph type="title"/>
          </p:nvPr>
        </p:nvSpPr>
        <p:spPr/>
        <p:txBody>
          <a:bodyPr>
            <a:normAutofit/>
          </a:bodyPr>
          <a:lstStyle/>
          <a:p>
            <a:r>
              <a:rPr lang="en-US" dirty="0"/>
              <a:t>Step 6- Write the Body Paragraphs</a:t>
            </a:r>
          </a:p>
        </p:txBody>
      </p:sp>
      <p:sp>
        <p:nvSpPr>
          <p:cNvPr id="3" name="Content Placeholder 2">
            <a:extLst>
              <a:ext uri="{FF2B5EF4-FFF2-40B4-BE49-F238E27FC236}">
                <a16:creationId xmlns:a16="http://schemas.microsoft.com/office/drawing/2014/main" xmlns="" id="{17975C15-453C-6542-8F93-4DBC052646BD}"/>
              </a:ext>
            </a:extLst>
          </p:cNvPr>
          <p:cNvSpPr>
            <a:spLocks noGrp="1"/>
          </p:cNvSpPr>
          <p:nvPr>
            <p:ph idx="1"/>
          </p:nvPr>
        </p:nvSpPr>
        <p:spPr>
          <a:xfrm>
            <a:off x="4677272" y="301559"/>
            <a:ext cx="7341326" cy="5248622"/>
          </a:xfrm>
        </p:spPr>
        <p:txBody>
          <a:bodyPr>
            <a:normAutofit/>
          </a:bodyPr>
          <a:lstStyle/>
          <a:p>
            <a:r>
              <a:rPr lang="en-US" sz="3200" dirty="0"/>
              <a:t>Use information from the documents in the body of the essay but avoid long quotations.</a:t>
            </a:r>
          </a:p>
          <a:p>
            <a:r>
              <a:rPr lang="en-US" sz="3200" dirty="0"/>
              <a:t>Cite your documents e.g. (Doc. 1)</a:t>
            </a:r>
          </a:p>
          <a:p>
            <a:endParaRPr lang="en-US" dirty="0"/>
          </a:p>
        </p:txBody>
      </p:sp>
    </p:spTree>
    <p:extLst>
      <p:ext uri="{BB962C8B-B14F-4D97-AF65-F5344CB8AC3E}">
        <p14:creationId xmlns:p14="http://schemas.microsoft.com/office/powerpoint/2010/main" val="1900010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66FFA-5CEC-924F-9FEE-43837846325C}"/>
              </a:ext>
            </a:extLst>
          </p:cNvPr>
          <p:cNvSpPr>
            <a:spLocks noGrp="1"/>
          </p:cNvSpPr>
          <p:nvPr>
            <p:ph type="title"/>
          </p:nvPr>
        </p:nvSpPr>
        <p:spPr/>
        <p:txBody>
          <a:bodyPr/>
          <a:lstStyle/>
          <a:p>
            <a:r>
              <a:rPr lang="en-US" dirty="0"/>
              <a:t>What is a DBQ?</a:t>
            </a:r>
          </a:p>
        </p:txBody>
      </p:sp>
      <p:sp>
        <p:nvSpPr>
          <p:cNvPr id="3" name="Content Placeholder 2">
            <a:extLst>
              <a:ext uri="{FF2B5EF4-FFF2-40B4-BE49-F238E27FC236}">
                <a16:creationId xmlns:a16="http://schemas.microsoft.com/office/drawing/2014/main" xmlns="" id="{257C5F09-5713-ED40-BD5D-A3107BD40264}"/>
              </a:ext>
            </a:extLst>
          </p:cNvPr>
          <p:cNvSpPr>
            <a:spLocks noGrp="1"/>
          </p:cNvSpPr>
          <p:nvPr>
            <p:ph idx="1"/>
          </p:nvPr>
        </p:nvSpPr>
        <p:spPr>
          <a:xfrm>
            <a:off x="4741817" y="483326"/>
            <a:ext cx="7262949" cy="5777488"/>
          </a:xfrm>
        </p:spPr>
        <p:txBody>
          <a:bodyPr>
            <a:normAutofit/>
          </a:bodyPr>
          <a:lstStyle/>
          <a:p>
            <a:r>
              <a:rPr lang="en-US" sz="2800" dirty="0"/>
              <a:t>DBQ stands for Document Based Question</a:t>
            </a:r>
          </a:p>
          <a:p>
            <a:r>
              <a:rPr lang="en-US" sz="2800" dirty="0"/>
              <a:t>It is a type of essay that provides you with documents to use as sources of information for your writing.</a:t>
            </a:r>
          </a:p>
          <a:p>
            <a:r>
              <a:rPr lang="en-US" sz="2800" dirty="0"/>
              <a:t>It is an informational essay, in which you are required to analyze and synthesize primary &amp; secondary documents to show how they answer the historical question</a:t>
            </a:r>
          </a:p>
          <a:p>
            <a:r>
              <a:rPr lang="en-US" sz="2800" dirty="0"/>
              <a:t>AP history exams use DBQs</a:t>
            </a:r>
          </a:p>
        </p:txBody>
      </p:sp>
    </p:spTree>
    <p:extLst>
      <p:ext uri="{BB962C8B-B14F-4D97-AF65-F5344CB8AC3E}">
        <p14:creationId xmlns:p14="http://schemas.microsoft.com/office/powerpoint/2010/main" val="431538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28B6E-48EB-1E43-BD20-96D8A49FF78D}"/>
              </a:ext>
            </a:extLst>
          </p:cNvPr>
          <p:cNvSpPr>
            <a:spLocks noGrp="1"/>
          </p:cNvSpPr>
          <p:nvPr>
            <p:ph type="title"/>
          </p:nvPr>
        </p:nvSpPr>
        <p:spPr/>
        <p:txBody>
          <a:bodyPr/>
          <a:lstStyle/>
          <a:p>
            <a:r>
              <a:rPr lang="en-US" dirty="0"/>
              <a:t>Example:</a:t>
            </a:r>
            <a:br>
              <a:rPr lang="en-US" dirty="0"/>
            </a:br>
            <a:r>
              <a:rPr lang="en-US" dirty="0"/>
              <a:t>Body Paragraphs </a:t>
            </a:r>
          </a:p>
        </p:txBody>
      </p:sp>
      <p:pic>
        <p:nvPicPr>
          <p:cNvPr id="5" name="Content Placeholder 4">
            <a:extLst>
              <a:ext uri="{FF2B5EF4-FFF2-40B4-BE49-F238E27FC236}">
                <a16:creationId xmlns:a16="http://schemas.microsoft.com/office/drawing/2014/main" xmlns="" id="{08BF4CF0-1573-374A-A278-EC7B4BB33CEC}"/>
              </a:ext>
            </a:extLst>
          </p:cNvPr>
          <p:cNvPicPr>
            <a:picLocks noGrp="1" noChangeAspect="1"/>
          </p:cNvPicPr>
          <p:nvPr>
            <p:ph idx="1"/>
          </p:nvPr>
        </p:nvPicPr>
        <p:blipFill>
          <a:blip r:embed="rId2"/>
          <a:stretch>
            <a:fillRect/>
          </a:stretch>
        </p:blipFill>
        <p:spPr>
          <a:xfrm rot="16200000">
            <a:off x="3833481" y="-2618565"/>
            <a:ext cx="4683274" cy="11807128"/>
          </a:xfrm>
        </p:spPr>
      </p:pic>
    </p:spTree>
    <p:extLst>
      <p:ext uri="{BB962C8B-B14F-4D97-AF65-F5344CB8AC3E}">
        <p14:creationId xmlns:p14="http://schemas.microsoft.com/office/powerpoint/2010/main" val="2694010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696EC02B-D487-324F-8B7A-9D302BC8BC20}"/>
              </a:ext>
            </a:extLst>
          </p:cNvPr>
          <p:cNvPicPr>
            <a:picLocks noGrp="1" noChangeAspect="1"/>
          </p:cNvPicPr>
          <p:nvPr>
            <p:ph idx="1"/>
          </p:nvPr>
        </p:nvPicPr>
        <p:blipFill>
          <a:blip r:embed="rId2"/>
          <a:stretch>
            <a:fillRect/>
          </a:stretch>
        </p:blipFill>
        <p:spPr>
          <a:xfrm rot="16200000">
            <a:off x="4352675" y="-2541638"/>
            <a:ext cx="3455893" cy="11900934"/>
          </a:xfrm>
        </p:spPr>
      </p:pic>
    </p:spTree>
    <p:extLst>
      <p:ext uri="{BB962C8B-B14F-4D97-AF65-F5344CB8AC3E}">
        <p14:creationId xmlns:p14="http://schemas.microsoft.com/office/powerpoint/2010/main" val="2721945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922ACD-302E-AD4F-A756-E7B1D72F2610}"/>
              </a:ext>
            </a:extLst>
          </p:cNvPr>
          <p:cNvSpPr>
            <a:spLocks noGrp="1"/>
          </p:cNvSpPr>
          <p:nvPr>
            <p:ph idx="1"/>
          </p:nvPr>
        </p:nvSpPr>
        <p:spPr>
          <a:xfrm>
            <a:off x="4531659" y="365126"/>
            <a:ext cx="7566724" cy="6198008"/>
          </a:xfrm>
        </p:spPr>
        <p:txBody>
          <a:bodyPr>
            <a:normAutofit/>
          </a:bodyPr>
          <a:lstStyle/>
          <a:p>
            <a:r>
              <a:rPr lang="en-US" sz="2400" dirty="0"/>
              <a:t>If you quote a document, cite it properly:</a:t>
            </a:r>
          </a:p>
          <a:p>
            <a:pPr marL="0" indent="0">
              <a:buNone/>
            </a:pPr>
            <a:r>
              <a:rPr lang="en-US" sz="2400" dirty="0"/>
              <a:t>“In line 8 of document C, President Lincoln states....</a:t>
            </a:r>
          </a:p>
          <a:p>
            <a:pPr marL="0" indent="0">
              <a:buNone/>
            </a:pPr>
            <a:r>
              <a:rPr lang="en-US" sz="2400" dirty="0"/>
              <a:t>________________________________________________</a:t>
            </a:r>
          </a:p>
          <a:p>
            <a:r>
              <a:rPr lang="en-US" sz="2400" dirty="0"/>
              <a:t>It is also recommended that you reference the person (or author) and explain what they are in your sentence:</a:t>
            </a:r>
          </a:p>
          <a:p>
            <a:pPr marL="0" indent="0">
              <a:buNone/>
            </a:pPr>
            <a:r>
              <a:rPr lang="en-US" sz="2400" dirty="0"/>
              <a:t>“Thomas Sowell, an economist, believes that....</a:t>
            </a:r>
          </a:p>
          <a:p>
            <a:pPr marL="0" indent="0">
              <a:buNone/>
            </a:pPr>
            <a:r>
              <a:rPr lang="en-US" sz="2400" dirty="0"/>
              <a:t>________________________________________________</a:t>
            </a:r>
          </a:p>
          <a:p>
            <a:r>
              <a:rPr lang="en-US" sz="2400" dirty="0"/>
              <a:t>Reference the document that the evidence comes from. Simply put (Doc A) at the end of the sentences or paragraphs</a:t>
            </a:r>
          </a:p>
        </p:txBody>
      </p:sp>
      <p:sp>
        <p:nvSpPr>
          <p:cNvPr id="6" name="Title 1">
            <a:extLst>
              <a:ext uri="{FF2B5EF4-FFF2-40B4-BE49-F238E27FC236}">
                <a16:creationId xmlns:a16="http://schemas.microsoft.com/office/drawing/2014/main" xmlns="" id="{EE33DD4D-5F3F-ED45-A5C2-30A3A09A9B3A}"/>
              </a:ext>
            </a:extLst>
          </p:cNvPr>
          <p:cNvSpPr txBox="1">
            <a:spLocks/>
          </p:cNvSpPr>
          <p:nvPr/>
        </p:nvSpPr>
        <p:spPr>
          <a:xfrm>
            <a:off x="893113" y="2199276"/>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n-US" dirty="0"/>
              <a:t>Step 6- Citing your sources</a:t>
            </a:r>
          </a:p>
        </p:txBody>
      </p:sp>
    </p:spTree>
    <p:extLst>
      <p:ext uri="{BB962C8B-B14F-4D97-AF65-F5344CB8AC3E}">
        <p14:creationId xmlns:p14="http://schemas.microsoft.com/office/powerpoint/2010/main" val="1883693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57562-5BBE-0D45-B92C-595206221842}"/>
              </a:ext>
            </a:extLst>
          </p:cNvPr>
          <p:cNvSpPr>
            <a:spLocks noGrp="1"/>
          </p:cNvSpPr>
          <p:nvPr>
            <p:ph type="title"/>
          </p:nvPr>
        </p:nvSpPr>
        <p:spPr>
          <a:xfrm>
            <a:off x="444137" y="365125"/>
            <a:ext cx="10909663" cy="1325563"/>
          </a:xfrm>
        </p:spPr>
        <p:txBody>
          <a:bodyPr>
            <a:normAutofit/>
          </a:bodyPr>
          <a:lstStyle/>
          <a:p>
            <a:r>
              <a:rPr lang="en-US" dirty="0"/>
              <a:t>Step 6- Transition Words for Evidence</a:t>
            </a:r>
          </a:p>
        </p:txBody>
      </p:sp>
      <p:sp>
        <p:nvSpPr>
          <p:cNvPr id="3" name="Content Placeholder 2">
            <a:extLst>
              <a:ext uri="{FF2B5EF4-FFF2-40B4-BE49-F238E27FC236}">
                <a16:creationId xmlns:a16="http://schemas.microsoft.com/office/drawing/2014/main" xmlns="" id="{8A437548-4CFC-4240-838B-D23BE4CAB4C2}"/>
              </a:ext>
            </a:extLst>
          </p:cNvPr>
          <p:cNvSpPr>
            <a:spLocks noGrp="1"/>
          </p:cNvSpPr>
          <p:nvPr>
            <p:ph idx="1"/>
          </p:nvPr>
        </p:nvSpPr>
        <p:spPr>
          <a:xfrm>
            <a:off x="4518213" y="632012"/>
            <a:ext cx="7673787" cy="6858000"/>
          </a:xfrm>
        </p:spPr>
        <p:txBody>
          <a:bodyPr>
            <a:normAutofit/>
          </a:bodyPr>
          <a:lstStyle/>
          <a:p>
            <a:pPr marL="0" indent="0">
              <a:buNone/>
            </a:pPr>
            <a:r>
              <a:rPr lang="en-US" sz="2100" dirty="0"/>
              <a:t>These phrases are useful to indicate you are stating evidence</a:t>
            </a:r>
          </a:p>
          <a:p>
            <a:r>
              <a:rPr lang="en-US" sz="2100" b="1" dirty="0"/>
              <a:t>According to the (person)...</a:t>
            </a:r>
          </a:p>
          <a:p>
            <a:r>
              <a:rPr lang="en-US" sz="2100" b="1" dirty="0"/>
              <a:t>For example,...</a:t>
            </a:r>
          </a:p>
          <a:p>
            <a:r>
              <a:rPr lang="en-US" sz="2100" b="1" dirty="0"/>
              <a:t>For instance, ....</a:t>
            </a:r>
          </a:p>
          <a:p>
            <a:r>
              <a:rPr lang="en-US" sz="2100" b="1" dirty="0"/>
              <a:t>Based on the clues in the visual/painting/image...</a:t>
            </a:r>
          </a:p>
          <a:p>
            <a:r>
              <a:rPr lang="en-US" sz="2100" b="1" dirty="0"/>
              <a:t>The author wrote...</a:t>
            </a:r>
          </a:p>
          <a:p>
            <a:r>
              <a:rPr lang="en-US" sz="2100" b="1" dirty="0"/>
              <a:t>According to the graph...</a:t>
            </a:r>
          </a:p>
          <a:p>
            <a:r>
              <a:rPr lang="en-US" sz="2100" b="1" dirty="0"/>
              <a:t>for example</a:t>
            </a:r>
          </a:p>
          <a:p>
            <a:r>
              <a:rPr lang="en-US" sz="2100" b="1" dirty="0"/>
              <a:t>one example</a:t>
            </a:r>
          </a:p>
          <a:p>
            <a:r>
              <a:rPr lang="en-US" sz="2100" b="1" dirty="0"/>
              <a:t>one kind</a:t>
            </a:r>
          </a:p>
          <a:p>
            <a:r>
              <a:rPr lang="en-US" sz="2100" b="1" dirty="0"/>
              <a:t>one type</a:t>
            </a:r>
          </a:p>
          <a:p>
            <a:r>
              <a:rPr lang="en-US" sz="2100" b="1" dirty="0"/>
              <a:t>one sort</a:t>
            </a:r>
          </a:p>
          <a:p>
            <a:r>
              <a:rPr lang="en-US" sz="2100" b="1" dirty="0"/>
              <a:t>for instance</a:t>
            </a:r>
            <a:endParaRPr lang="en-US" sz="2100" dirty="0"/>
          </a:p>
          <a:p>
            <a:endParaRPr lang="en-US" dirty="0"/>
          </a:p>
          <a:p>
            <a:endParaRPr lang="en-US" dirty="0"/>
          </a:p>
        </p:txBody>
      </p:sp>
      <p:sp>
        <p:nvSpPr>
          <p:cNvPr id="5" name="Title 1">
            <a:extLst>
              <a:ext uri="{FF2B5EF4-FFF2-40B4-BE49-F238E27FC236}">
                <a16:creationId xmlns:a16="http://schemas.microsoft.com/office/drawing/2014/main" xmlns="" id="{BE24244F-4EB4-B34A-9B5B-C42EA0E9109E}"/>
              </a:ext>
            </a:extLst>
          </p:cNvPr>
          <p:cNvSpPr txBox="1">
            <a:spLocks/>
          </p:cNvSpPr>
          <p:nvPr/>
        </p:nvSpPr>
        <p:spPr>
          <a:xfrm>
            <a:off x="893113" y="2199276"/>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n-US" dirty="0"/>
              <a:t>Step 6- Transition Words</a:t>
            </a:r>
          </a:p>
        </p:txBody>
      </p:sp>
    </p:spTree>
    <p:extLst>
      <p:ext uri="{BB962C8B-B14F-4D97-AF65-F5344CB8AC3E}">
        <p14:creationId xmlns:p14="http://schemas.microsoft.com/office/powerpoint/2010/main" val="3940338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34FF10-2426-2048-BB6A-A9E33F472B5A}"/>
              </a:ext>
            </a:extLst>
          </p:cNvPr>
          <p:cNvSpPr>
            <a:spLocks noGrp="1"/>
          </p:cNvSpPr>
          <p:nvPr>
            <p:ph idx="1"/>
          </p:nvPr>
        </p:nvSpPr>
        <p:spPr>
          <a:xfrm>
            <a:off x="4663056" y="311586"/>
            <a:ext cx="7419703" cy="6546413"/>
          </a:xfrm>
        </p:spPr>
        <p:txBody>
          <a:bodyPr>
            <a:normAutofit/>
          </a:bodyPr>
          <a:lstStyle/>
          <a:p>
            <a:pPr marL="0" indent="0">
              <a:buNone/>
            </a:pPr>
            <a:r>
              <a:rPr lang="en-US" sz="2400" dirty="0"/>
              <a:t>These phrases are useful to indicate you are stating analysis</a:t>
            </a:r>
          </a:p>
          <a:p>
            <a:r>
              <a:rPr lang="en-US" sz="2400" dirty="0"/>
              <a:t>“The fact that....proves that...”</a:t>
            </a:r>
          </a:p>
          <a:p>
            <a:r>
              <a:rPr lang="en-US" sz="2400" dirty="0"/>
              <a:t>“This (piece of evidence) shows...”</a:t>
            </a:r>
          </a:p>
          <a:p>
            <a:r>
              <a:rPr lang="en-US" sz="2400" dirty="0"/>
              <a:t>“This (piece of evidence) illustrates...”</a:t>
            </a:r>
          </a:p>
          <a:p>
            <a:r>
              <a:rPr lang="en-US" sz="2400" dirty="0"/>
              <a:t>“Based on this (piece of evidence), one can conclude that...”</a:t>
            </a:r>
          </a:p>
          <a:p>
            <a:r>
              <a:rPr lang="en-US" sz="2400" dirty="0"/>
              <a:t>“Based on this (piece of evidence), historians may conclude that...”</a:t>
            </a:r>
          </a:p>
          <a:p>
            <a:r>
              <a:rPr lang="en-US" sz="2400" dirty="0"/>
              <a:t>“This is significant because...”</a:t>
            </a:r>
          </a:p>
          <a:p>
            <a:r>
              <a:rPr lang="en-US" sz="2400" dirty="0"/>
              <a:t>“These (piece of </a:t>
            </a:r>
          </a:p>
          <a:p>
            <a:r>
              <a:rPr lang="en-US" sz="2400" dirty="0"/>
              <a:t>evidence) work together to build a case for....”</a:t>
            </a:r>
          </a:p>
          <a:p>
            <a:endParaRPr lang="en-US" dirty="0"/>
          </a:p>
        </p:txBody>
      </p:sp>
      <p:sp>
        <p:nvSpPr>
          <p:cNvPr id="4" name="Title 1">
            <a:extLst>
              <a:ext uri="{FF2B5EF4-FFF2-40B4-BE49-F238E27FC236}">
                <a16:creationId xmlns:a16="http://schemas.microsoft.com/office/drawing/2014/main" xmlns="" id="{31F7DFBC-3E70-9345-A826-B70FC02EF808}"/>
              </a:ext>
            </a:extLst>
          </p:cNvPr>
          <p:cNvSpPr txBox="1">
            <a:spLocks/>
          </p:cNvSpPr>
          <p:nvPr/>
        </p:nvSpPr>
        <p:spPr>
          <a:xfrm>
            <a:off x="893113" y="2199276"/>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n-US" dirty="0"/>
              <a:t>Step 6- Transition Words</a:t>
            </a:r>
          </a:p>
        </p:txBody>
      </p:sp>
    </p:spTree>
    <p:extLst>
      <p:ext uri="{BB962C8B-B14F-4D97-AF65-F5344CB8AC3E}">
        <p14:creationId xmlns:p14="http://schemas.microsoft.com/office/powerpoint/2010/main" val="2317280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1EC12-B2C9-F843-B1B3-AC40AAD41B50}"/>
              </a:ext>
            </a:extLst>
          </p:cNvPr>
          <p:cNvSpPr>
            <a:spLocks noGrp="1"/>
          </p:cNvSpPr>
          <p:nvPr>
            <p:ph type="title"/>
          </p:nvPr>
        </p:nvSpPr>
        <p:spPr/>
        <p:txBody>
          <a:bodyPr/>
          <a:lstStyle/>
          <a:p>
            <a:r>
              <a:rPr lang="en-US" dirty="0"/>
              <a:t>Step 7- Conclusion Paragraph</a:t>
            </a:r>
          </a:p>
        </p:txBody>
      </p:sp>
      <p:sp>
        <p:nvSpPr>
          <p:cNvPr id="3" name="Content Placeholder 2">
            <a:extLst>
              <a:ext uri="{FF2B5EF4-FFF2-40B4-BE49-F238E27FC236}">
                <a16:creationId xmlns:a16="http://schemas.microsoft.com/office/drawing/2014/main" xmlns="" id="{17975C15-453C-6542-8F93-4DBC052646BD}"/>
              </a:ext>
            </a:extLst>
          </p:cNvPr>
          <p:cNvSpPr>
            <a:spLocks noGrp="1"/>
          </p:cNvSpPr>
          <p:nvPr>
            <p:ph idx="1"/>
          </p:nvPr>
        </p:nvSpPr>
        <p:spPr/>
        <p:txBody>
          <a:bodyPr/>
          <a:lstStyle/>
          <a:p>
            <a:r>
              <a:rPr lang="en-US" sz="2800" dirty="0"/>
              <a:t>The conclusion should bring the reader back to your thesis and the question.</a:t>
            </a:r>
          </a:p>
          <a:p>
            <a:r>
              <a:rPr lang="en-US" sz="2800" dirty="0"/>
              <a:t>No new information should be added.</a:t>
            </a:r>
          </a:p>
          <a:p>
            <a:endParaRPr lang="en-US" dirty="0"/>
          </a:p>
          <a:p>
            <a:endParaRPr lang="en-US" dirty="0"/>
          </a:p>
        </p:txBody>
      </p:sp>
      <p:pic>
        <p:nvPicPr>
          <p:cNvPr id="5" name="Picture 4">
            <a:extLst>
              <a:ext uri="{FF2B5EF4-FFF2-40B4-BE49-F238E27FC236}">
                <a16:creationId xmlns:a16="http://schemas.microsoft.com/office/drawing/2014/main" xmlns="" id="{19A64C48-EFD3-A949-BD90-BA0B3A373BAF}"/>
              </a:ext>
            </a:extLst>
          </p:cNvPr>
          <p:cNvPicPr>
            <a:picLocks noChangeAspect="1"/>
          </p:cNvPicPr>
          <p:nvPr/>
        </p:nvPicPr>
        <p:blipFill>
          <a:blip r:embed="rId2"/>
          <a:stretch>
            <a:fillRect/>
          </a:stretch>
        </p:blipFill>
        <p:spPr>
          <a:xfrm>
            <a:off x="6199094" y="4602256"/>
            <a:ext cx="3048000" cy="1714500"/>
          </a:xfrm>
          <a:prstGeom prst="rect">
            <a:avLst/>
          </a:prstGeom>
        </p:spPr>
      </p:pic>
    </p:spTree>
    <p:extLst>
      <p:ext uri="{BB962C8B-B14F-4D97-AF65-F5344CB8AC3E}">
        <p14:creationId xmlns:p14="http://schemas.microsoft.com/office/powerpoint/2010/main" val="3979034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12675-F320-BF4B-85E9-F2F9EF43C76A}"/>
              </a:ext>
            </a:extLst>
          </p:cNvPr>
          <p:cNvSpPr>
            <a:spLocks noGrp="1"/>
          </p:cNvSpPr>
          <p:nvPr>
            <p:ph type="title"/>
          </p:nvPr>
        </p:nvSpPr>
        <p:spPr/>
        <p:txBody>
          <a:bodyPr>
            <a:normAutofit fontScale="90000"/>
          </a:bodyPr>
          <a:lstStyle/>
          <a:p>
            <a:r>
              <a:rPr lang="en-US" b="1" dirty="0"/>
              <a:t>Things to avoid when writing an essay</a:t>
            </a:r>
            <a:br>
              <a:rPr lang="en-US" b="1" dirty="0"/>
            </a:br>
            <a:endParaRPr lang="en-US" dirty="0"/>
          </a:p>
        </p:txBody>
      </p:sp>
      <p:sp>
        <p:nvSpPr>
          <p:cNvPr id="3" name="Content Placeholder 2">
            <a:extLst>
              <a:ext uri="{FF2B5EF4-FFF2-40B4-BE49-F238E27FC236}">
                <a16:creationId xmlns:a16="http://schemas.microsoft.com/office/drawing/2014/main" xmlns="" id="{85EFD1E0-68D9-264B-90E5-7B50EFC8E109}"/>
              </a:ext>
            </a:extLst>
          </p:cNvPr>
          <p:cNvSpPr>
            <a:spLocks noGrp="1"/>
          </p:cNvSpPr>
          <p:nvPr>
            <p:ph idx="1"/>
          </p:nvPr>
        </p:nvSpPr>
        <p:spPr>
          <a:xfrm>
            <a:off x="4773707" y="803186"/>
            <a:ext cx="7288306" cy="5248622"/>
          </a:xfrm>
        </p:spPr>
        <p:txBody>
          <a:bodyPr>
            <a:normAutofit fontScale="92500"/>
          </a:bodyPr>
          <a:lstStyle/>
          <a:p>
            <a:pPr marL="0" indent="0">
              <a:buNone/>
            </a:pPr>
            <a:endParaRPr lang="en-US" dirty="0"/>
          </a:p>
          <a:p>
            <a:pPr lvl="0"/>
            <a:r>
              <a:rPr lang="en-US" sz="2800" b="1" dirty="0"/>
              <a:t>Do not restate the question word-for-word</a:t>
            </a:r>
            <a:endParaRPr lang="en-US" sz="2800" dirty="0"/>
          </a:p>
          <a:p>
            <a:pPr lvl="0"/>
            <a:r>
              <a:rPr lang="en-US" sz="2800" b="1" dirty="0"/>
              <a:t>Never write in the first person: “I feel...”, “In my opinion...”, “I will show...”</a:t>
            </a:r>
            <a:endParaRPr lang="en-US" sz="2800" dirty="0"/>
          </a:p>
          <a:p>
            <a:pPr lvl="0"/>
            <a:r>
              <a:rPr lang="en-US" sz="2800" b="1" dirty="0"/>
              <a:t>Never begin an essay with: “In this essay, I will show or write...”</a:t>
            </a:r>
            <a:endParaRPr lang="en-US" sz="2800" dirty="0"/>
          </a:p>
          <a:p>
            <a:pPr lvl="0"/>
            <a:r>
              <a:rPr lang="en-US" sz="2800" b="1" dirty="0"/>
              <a:t>Never address the reader directly: “as you see... or we see....”</a:t>
            </a:r>
            <a:endParaRPr lang="en-US" sz="2800" dirty="0"/>
          </a:p>
          <a:p>
            <a:pPr lvl="0"/>
            <a:r>
              <a:rPr lang="en-US" sz="2800" b="1" dirty="0"/>
              <a:t>Never use informal language or slang</a:t>
            </a:r>
            <a:endParaRPr lang="en-US" sz="2800" dirty="0"/>
          </a:p>
        </p:txBody>
      </p:sp>
    </p:spTree>
    <p:extLst>
      <p:ext uri="{BB962C8B-B14F-4D97-AF65-F5344CB8AC3E}">
        <p14:creationId xmlns:p14="http://schemas.microsoft.com/office/powerpoint/2010/main" val="1619317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8D20F-F61E-A74D-97D1-F933EB74CB9A}"/>
              </a:ext>
            </a:extLst>
          </p:cNvPr>
          <p:cNvSpPr>
            <a:spLocks noGrp="1"/>
          </p:cNvSpPr>
          <p:nvPr>
            <p:ph type="title"/>
          </p:nvPr>
        </p:nvSpPr>
        <p:spPr/>
        <p:txBody>
          <a:bodyPr/>
          <a:lstStyle/>
          <a:p>
            <a:r>
              <a:rPr lang="en-US" dirty="0"/>
              <a:t>Mini DBQ</a:t>
            </a:r>
          </a:p>
        </p:txBody>
      </p:sp>
      <p:sp>
        <p:nvSpPr>
          <p:cNvPr id="3" name="Content Placeholder 2">
            <a:extLst>
              <a:ext uri="{FF2B5EF4-FFF2-40B4-BE49-F238E27FC236}">
                <a16:creationId xmlns:a16="http://schemas.microsoft.com/office/drawing/2014/main" xmlns="" id="{5859B6B6-8246-C745-94A5-62C2380F848E}"/>
              </a:ext>
            </a:extLst>
          </p:cNvPr>
          <p:cNvSpPr>
            <a:spLocks noGrp="1"/>
          </p:cNvSpPr>
          <p:nvPr>
            <p:ph idx="1"/>
          </p:nvPr>
        </p:nvSpPr>
        <p:spPr>
          <a:xfrm>
            <a:off x="4676503" y="803186"/>
            <a:ext cx="6723817" cy="5248622"/>
          </a:xfrm>
        </p:spPr>
        <p:txBody>
          <a:bodyPr>
            <a:normAutofit/>
          </a:bodyPr>
          <a:lstStyle/>
          <a:p>
            <a:r>
              <a:rPr lang="en-US" sz="3600" dirty="0"/>
              <a:t>Mini DBQ is what we use in class</a:t>
            </a:r>
          </a:p>
          <a:p>
            <a:r>
              <a:rPr lang="en-US" sz="3600" dirty="0"/>
              <a:t>It has 4 to 7 short documents</a:t>
            </a:r>
          </a:p>
          <a:p>
            <a:r>
              <a:rPr lang="en-US" sz="3600" dirty="0"/>
              <a:t>Regular DBQs sometimes have more documents and they are always longer</a:t>
            </a:r>
          </a:p>
        </p:txBody>
      </p:sp>
    </p:spTree>
    <p:extLst>
      <p:ext uri="{BB962C8B-B14F-4D97-AF65-F5344CB8AC3E}">
        <p14:creationId xmlns:p14="http://schemas.microsoft.com/office/powerpoint/2010/main" val="3415900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3CC59C-C2CD-8B43-BE74-06F13D96B6FD}"/>
              </a:ext>
            </a:extLst>
          </p:cNvPr>
          <p:cNvSpPr>
            <a:spLocks noGrp="1"/>
          </p:cNvSpPr>
          <p:nvPr>
            <p:ph type="title"/>
          </p:nvPr>
        </p:nvSpPr>
        <p:spPr/>
        <p:txBody>
          <a:bodyPr/>
          <a:lstStyle/>
          <a:p>
            <a:r>
              <a:rPr lang="en-US" dirty="0"/>
              <a:t>What is the purpose?</a:t>
            </a:r>
          </a:p>
        </p:txBody>
      </p:sp>
      <p:sp>
        <p:nvSpPr>
          <p:cNvPr id="3" name="Content Placeholder 2">
            <a:extLst>
              <a:ext uri="{FF2B5EF4-FFF2-40B4-BE49-F238E27FC236}">
                <a16:creationId xmlns:a16="http://schemas.microsoft.com/office/drawing/2014/main" xmlns="" id="{0336D37A-BE36-5E4E-A6F4-207EC22AB9E9}"/>
              </a:ext>
            </a:extLst>
          </p:cNvPr>
          <p:cNvSpPr>
            <a:spLocks noGrp="1"/>
          </p:cNvSpPr>
          <p:nvPr>
            <p:ph idx="1"/>
          </p:nvPr>
        </p:nvSpPr>
        <p:spPr>
          <a:xfrm>
            <a:off x="5118447" y="803186"/>
            <a:ext cx="6281873" cy="2684597"/>
          </a:xfrm>
        </p:spPr>
        <p:txBody>
          <a:bodyPr>
            <a:normAutofit lnSpcReduction="10000"/>
          </a:bodyPr>
          <a:lstStyle/>
          <a:p>
            <a:r>
              <a:rPr lang="en-US" sz="2800" dirty="0"/>
              <a:t>DBQ’s do not test your content knowledge</a:t>
            </a:r>
          </a:p>
          <a:p>
            <a:r>
              <a:rPr lang="en-US" sz="2800" dirty="0"/>
              <a:t>But they do make you practice  reading comprehension, analysis skills, &amp; critical thinking skills</a:t>
            </a:r>
          </a:p>
          <a:p>
            <a:endParaRPr lang="en-US" dirty="0"/>
          </a:p>
        </p:txBody>
      </p:sp>
      <p:pic>
        <p:nvPicPr>
          <p:cNvPr id="4" name="Picture 3">
            <a:extLst>
              <a:ext uri="{FF2B5EF4-FFF2-40B4-BE49-F238E27FC236}">
                <a16:creationId xmlns:a16="http://schemas.microsoft.com/office/drawing/2014/main" xmlns="" id="{26332948-CCB8-9548-90A3-41582CF0EA29}"/>
              </a:ext>
            </a:extLst>
          </p:cNvPr>
          <p:cNvPicPr>
            <a:picLocks noChangeAspect="1"/>
          </p:cNvPicPr>
          <p:nvPr/>
        </p:nvPicPr>
        <p:blipFill>
          <a:blip r:embed="rId2"/>
          <a:stretch>
            <a:fillRect/>
          </a:stretch>
        </p:blipFill>
        <p:spPr>
          <a:xfrm>
            <a:off x="6133040" y="3578146"/>
            <a:ext cx="3082834" cy="3082834"/>
          </a:xfrm>
          <a:prstGeom prst="rect">
            <a:avLst/>
          </a:prstGeom>
        </p:spPr>
      </p:pic>
    </p:spTree>
    <p:extLst>
      <p:ext uri="{BB962C8B-B14F-4D97-AF65-F5344CB8AC3E}">
        <p14:creationId xmlns:p14="http://schemas.microsoft.com/office/powerpoint/2010/main" val="3591706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60F5F-BED2-7A47-989F-5DFD332FFDB3}"/>
              </a:ext>
            </a:extLst>
          </p:cNvPr>
          <p:cNvSpPr>
            <a:spLocks noGrp="1"/>
          </p:cNvSpPr>
          <p:nvPr>
            <p:ph type="title"/>
          </p:nvPr>
        </p:nvSpPr>
        <p:spPr/>
        <p:txBody>
          <a:bodyPr/>
          <a:lstStyle/>
          <a:p>
            <a:r>
              <a:rPr lang="en-US" dirty="0"/>
              <a:t>Step 1 for DBQ- Historical Context</a:t>
            </a:r>
          </a:p>
        </p:txBody>
      </p:sp>
      <p:sp>
        <p:nvSpPr>
          <p:cNvPr id="3" name="Content Placeholder 2">
            <a:extLst>
              <a:ext uri="{FF2B5EF4-FFF2-40B4-BE49-F238E27FC236}">
                <a16:creationId xmlns:a16="http://schemas.microsoft.com/office/drawing/2014/main" xmlns="" id="{717F0079-8E2F-E543-8384-FB66097EA35D}"/>
              </a:ext>
            </a:extLst>
          </p:cNvPr>
          <p:cNvSpPr>
            <a:spLocks noGrp="1"/>
          </p:cNvSpPr>
          <p:nvPr>
            <p:ph idx="1"/>
          </p:nvPr>
        </p:nvSpPr>
        <p:spPr>
          <a:xfrm>
            <a:off x="4572001" y="2680297"/>
            <a:ext cx="7619999" cy="4252140"/>
          </a:xfrm>
        </p:spPr>
        <p:txBody>
          <a:bodyPr/>
          <a:lstStyle/>
          <a:p>
            <a:r>
              <a:rPr lang="en-US" sz="3600" dirty="0"/>
              <a:t> Read the question for the DBQ</a:t>
            </a:r>
          </a:p>
          <a:p>
            <a:r>
              <a:rPr lang="en-US" sz="3600" dirty="0"/>
              <a:t>Determine the historical context by reading the background essay</a:t>
            </a:r>
          </a:p>
          <a:p>
            <a:endParaRPr lang="en-US" dirty="0"/>
          </a:p>
        </p:txBody>
      </p:sp>
      <p:pic>
        <p:nvPicPr>
          <p:cNvPr id="5" name="Picture 4">
            <a:extLst>
              <a:ext uri="{FF2B5EF4-FFF2-40B4-BE49-F238E27FC236}">
                <a16:creationId xmlns:a16="http://schemas.microsoft.com/office/drawing/2014/main" xmlns="" id="{8D828960-8D90-1245-84E0-C8AB8205D2B0}"/>
              </a:ext>
            </a:extLst>
          </p:cNvPr>
          <p:cNvPicPr>
            <a:picLocks noChangeAspect="1"/>
          </p:cNvPicPr>
          <p:nvPr/>
        </p:nvPicPr>
        <p:blipFill>
          <a:blip r:embed="rId2"/>
          <a:stretch>
            <a:fillRect/>
          </a:stretch>
        </p:blipFill>
        <p:spPr>
          <a:xfrm>
            <a:off x="6081123" y="350204"/>
            <a:ext cx="4055654" cy="3026607"/>
          </a:xfrm>
          <a:prstGeom prst="rect">
            <a:avLst/>
          </a:prstGeom>
        </p:spPr>
      </p:pic>
    </p:spTree>
    <p:extLst>
      <p:ext uri="{BB962C8B-B14F-4D97-AF65-F5344CB8AC3E}">
        <p14:creationId xmlns:p14="http://schemas.microsoft.com/office/powerpoint/2010/main" val="1691934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1E014-7238-304F-BC2E-C331DFC2EA56}"/>
              </a:ext>
            </a:extLst>
          </p:cNvPr>
          <p:cNvSpPr>
            <a:spLocks noGrp="1"/>
          </p:cNvSpPr>
          <p:nvPr>
            <p:ph type="title"/>
          </p:nvPr>
        </p:nvSpPr>
        <p:spPr/>
        <p:txBody>
          <a:bodyPr>
            <a:normAutofit fontScale="90000"/>
          </a:bodyPr>
          <a:lstStyle/>
          <a:p>
            <a:r>
              <a:rPr lang="en-US" dirty="0"/>
              <a:t>Example:</a:t>
            </a:r>
            <a:br>
              <a:rPr lang="en-US" dirty="0"/>
            </a:br>
            <a:r>
              <a:rPr lang="en-US" dirty="0"/>
              <a:t>Question &amp; Background Essay</a:t>
            </a:r>
          </a:p>
        </p:txBody>
      </p:sp>
      <p:pic>
        <p:nvPicPr>
          <p:cNvPr id="5" name="Content Placeholder 4">
            <a:extLst>
              <a:ext uri="{FF2B5EF4-FFF2-40B4-BE49-F238E27FC236}">
                <a16:creationId xmlns:a16="http://schemas.microsoft.com/office/drawing/2014/main" xmlns="" id="{F32C8F5C-E22E-074C-A991-29A39E29126A}"/>
              </a:ext>
            </a:extLst>
          </p:cNvPr>
          <p:cNvPicPr>
            <a:picLocks noGrp="1" noChangeAspect="1"/>
          </p:cNvPicPr>
          <p:nvPr>
            <p:ph idx="1"/>
          </p:nvPr>
        </p:nvPicPr>
        <p:blipFill>
          <a:blip r:embed="rId2"/>
          <a:stretch>
            <a:fillRect/>
          </a:stretch>
        </p:blipFill>
        <p:spPr>
          <a:xfrm>
            <a:off x="4872445" y="189760"/>
            <a:ext cx="6557555" cy="9233213"/>
          </a:xfrm>
        </p:spPr>
      </p:pic>
    </p:spTree>
    <p:extLst>
      <p:ext uri="{BB962C8B-B14F-4D97-AF65-F5344CB8AC3E}">
        <p14:creationId xmlns:p14="http://schemas.microsoft.com/office/powerpoint/2010/main" val="321469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D02BF-47DF-D04A-A174-60D60DDCB1EC}"/>
              </a:ext>
            </a:extLst>
          </p:cNvPr>
          <p:cNvSpPr>
            <a:spLocks noGrp="1"/>
          </p:cNvSpPr>
          <p:nvPr>
            <p:ph type="title"/>
          </p:nvPr>
        </p:nvSpPr>
        <p:spPr/>
        <p:txBody>
          <a:bodyPr/>
          <a:lstStyle/>
          <a:p>
            <a:r>
              <a:rPr lang="en-US" dirty="0"/>
              <a:t>Step 2- Analyze Documents </a:t>
            </a:r>
          </a:p>
        </p:txBody>
      </p:sp>
      <p:sp>
        <p:nvSpPr>
          <p:cNvPr id="3" name="Content Placeholder 2">
            <a:extLst>
              <a:ext uri="{FF2B5EF4-FFF2-40B4-BE49-F238E27FC236}">
                <a16:creationId xmlns:a16="http://schemas.microsoft.com/office/drawing/2014/main" xmlns="" id="{EDD69F5C-3E37-724A-89B6-5E5DA42DD790}"/>
              </a:ext>
            </a:extLst>
          </p:cNvPr>
          <p:cNvSpPr>
            <a:spLocks noGrp="1"/>
          </p:cNvSpPr>
          <p:nvPr>
            <p:ph idx="1"/>
          </p:nvPr>
        </p:nvSpPr>
        <p:spPr>
          <a:xfrm>
            <a:off x="4545874" y="104503"/>
            <a:ext cx="7367451" cy="6753497"/>
          </a:xfrm>
        </p:spPr>
        <p:txBody>
          <a:bodyPr>
            <a:normAutofit/>
          </a:bodyPr>
          <a:lstStyle/>
          <a:p>
            <a:r>
              <a:rPr lang="en-US" sz="2600" dirty="0"/>
              <a:t>Read the documents carefully and answer the scaffolding  questions (These additional questions will help you think critically about the topics).</a:t>
            </a:r>
          </a:p>
          <a:p>
            <a:r>
              <a:rPr lang="en-US" sz="2600" dirty="0"/>
              <a:t>Each document has 3-8 questions that you must answer before writing the essay.</a:t>
            </a:r>
          </a:p>
          <a:p>
            <a:r>
              <a:rPr lang="en-US" sz="2600" dirty="0"/>
              <a:t>These questions will help get you thinking about how to shape your essay and will help in writing the thesis statement.</a:t>
            </a:r>
          </a:p>
          <a:p>
            <a:pPr lvl="1"/>
            <a:r>
              <a:rPr lang="en-US" sz="2200" dirty="0"/>
              <a:t>They also help you identify author’s point of view, the author's purpose, the audience, and context</a:t>
            </a:r>
          </a:p>
          <a:p>
            <a:endParaRPr lang="en-US" dirty="0"/>
          </a:p>
        </p:txBody>
      </p:sp>
    </p:spTree>
    <p:extLst>
      <p:ext uri="{BB962C8B-B14F-4D97-AF65-F5344CB8AC3E}">
        <p14:creationId xmlns:p14="http://schemas.microsoft.com/office/powerpoint/2010/main" val="2354237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0FBE2-BEEF-B74D-9B41-8307FA686837}"/>
              </a:ext>
            </a:extLst>
          </p:cNvPr>
          <p:cNvSpPr>
            <a:spLocks noGrp="1"/>
          </p:cNvSpPr>
          <p:nvPr>
            <p:ph type="title"/>
          </p:nvPr>
        </p:nvSpPr>
        <p:spPr/>
        <p:txBody>
          <a:bodyPr/>
          <a:lstStyle/>
          <a:p>
            <a:r>
              <a:rPr lang="en-US" dirty="0"/>
              <a:t>Example of documents &amp; questions</a:t>
            </a:r>
          </a:p>
        </p:txBody>
      </p:sp>
      <p:pic>
        <p:nvPicPr>
          <p:cNvPr id="6" name="Content Placeholder 5">
            <a:extLst>
              <a:ext uri="{FF2B5EF4-FFF2-40B4-BE49-F238E27FC236}">
                <a16:creationId xmlns:a16="http://schemas.microsoft.com/office/drawing/2014/main" xmlns="" id="{DDDA0D51-F499-0E48-93BF-B9D9ED605788}"/>
              </a:ext>
            </a:extLst>
          </p:cNvPr>
          <p:cNvPicPr>
            <a:picLocks noGrp="1" noChangeAspect="1"/>
          </p:cNvPicPr>
          <p:nvPr>
            <p:ph idx="1"/>
          </p:nvPr>
        </p:nvPicPr>
        <p:blipFill>
          <a:blip r:embed="rId2"/>
          <a:stretch>
            <a:fillRect/>
          </a:stretch>
        </p:blipFill>
        <p:spPr>
          <a:xfrm>
            <a:off x="5035635" y="209005"/>
            <a:ext cx="6041668" cy="7227208"/>
          </a:xfrm>
        </p:spPr>
      </p:pic>
    </p:spTree>
    <p:extLst>
      <p:ext uri="{BB962C8B-B14F-4D97-AF65-F5344CB8AC3E}">
        <p14:creationId xmlns:p14="http://schemas.microsoft.com/office/powerpoint/2010/main" val="830362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D8E41-2DCB-6B47-954D-EFF8474B15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51A94AC-CC56-D442-9539-F36AE058C64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075DE737-53AC-A847-8631-CE309A427CD8}"/>
              </a:ext>
            </a:extLst>
          </p:cNvPr>
          <p:cNvPicPr>
            <a:picLocks noChangeAspect="1"/>
          </p:cNvPicPr>
          <p:nvPr/>
        </p:nvPicPr>
        <p:blipFill>
          <a:blip r:embed="rId2"/>
          <a:stretch>
            <a:fillRect/>
          </a:stretch>
        </p:blipFill>
        <p:spPr>
          <a:xfrm>
            <a:off x="2529796" y="-139445"/>
            <a:ext cx="7138639" cy="7138639"/>
          </a:xfrm>
          <a:prstGeom prst="rect">
            <a:avLst/>
          </a:prstGeom>
        </p:spPr>
      </p:pic>
    </p:spTree>
    <p:extLst>
      <p:ext uri="{BB962C8B-B14F-4D97-AF65-F5344CB8AC3E}">
        <p14:creationId xmlns:p14="http://schemas.microsoft.com/office/powerpoint/2010/main" val="16628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{769AC89E-8B14-D944-94D3-617BFE02199C}tf16401369</Template>
  <TotalTime>609</TotalTime>
  <Words>1288</Words>
  <Application>Microsoft Macintosh PowerPoint</Application>
  <PresentationFormat>Widescreen</PresentationFormat>
  <Paragraphs>108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 Light</vt:lpstr>
      <vt:lpstr>Rockwell</vt:lpstr>
      <vt:lpstr>Wingdings</vt:lpstr>
      <vt:lpstr>Atlas</vt:lpstr>
      <vt:lpstr>The Steps for Writing a DBQ</vt:lpstr>
      <vt:lpstr>What is a DBQ?</vt:lpstr>
      <vt:lpstr>Mini DBQ</vt:lpstr>
      <vt:lpstr>What is the purpose?</vt:lpstr>
      <vt:lpstr>Step 1 for DBQ- Historical Context</vt:lpstr>
      <vt:lpstr>Example: Question &amp; Background Essay</vt:lpstr>
      <vt:lpstr>Step 2- Analyze Documents </vt:lpstr>
      <vt:lpstr>Example of documents &amp; questions</vt:lpstr>
      <vt:lpstr>PowerPoint Presentation</vt:lpstr>
      <vt:lpstr>Step 3- Develop a Thesis</vt:lpstr>
      <vt:lpstr>Step 3- Thesis (continue) How to write a Thesis</vt:lpstr>
      <vt:lpstr>Thesis Examples: non-proficent proficient higher proficient</vt:lpstr>
      <vt:lpstr>Step 3- Thesis: Tips For Writing A Successful DBQ Thesis </vt:lpstr>
      <vt:lpstr>Step 4- Outline Your Essay</vt:lpstr>
      <vt:lpstr>Step 5- Write your Introductory Paragraph</vt:lpstr>
      <vt:lpstr>Example of Introductory Paragraphs</vt:lpstr>
      <vt:lpstr>Example of Introductory Paragraphs</vt:lpstr>
      <vt:lpstr>Step 6- Write the Body Paragraphs</vt:lpstr>
      <vt:lpstr>Step 6- Write the Body Paragraphs</vt:lpstr>
      <vt:lpstr>Example: Body Paragraphs </vt:lpstr>
      <vt:lpstr>PowerPoint Presentation</vt:lpstr>
      <vt:lpstr>PowerPoint Presentation</vt:lpstr>
      <vt:lpstr>Step 6- Transition Words for Evidence</vt:lpstr>
      <vt:lpstr>PowerPoint Presentation</vt:lpstr>
      <vt:lpstr>Step 7- Conclusion Paragraph</vt:lpstr>
      <vt:lpstr>Things to avoid when writing an essay </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Mappin</dc:creator>
  <cp:lastModifiedBy>Microsoft Office User</cp:lastModifiedBy>
  <cp:revision>17</cp:revision>
  <dcterms:created xsi:type="dcterms:W3CDTF">2018-09-27T23:43:46Z</dcterms:created>
  <dcterms:modified xsi:type="dcterms:W3CDTF">2018-09-28T20:34:06Z</dcterms:modified>
</cp:coreProperties>
</file>