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38"/>
  </p:notesMasterIdLst>
  <p:sldIdLst>
    <p:sldId id="256" r:id="rId2"/>
    <p:sldId id="283" r:id="rId3"/>
    <p:sldId id="285" r:id="rId4"/>
    <p:sldId id="284" r:id="rId5"/>
    <p:sldId id="286" r:id="rId6"/>
    <p:sldId id="300" r:id="rId7"/>
    <p:sldId id="287"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290" r:id="rId26"/>
    <p:sldId id="291" r:id="rId27"/>
    <p:sldId id="292" r:id="rId28"/>
    <p:sldId id="288" r:id="rId29"/>
    <p:sldId id="289" r:id="rId30"/>
    <p:sldId id="318" r:id="rId31"/>
    <p:sldId id="319" r:id="rId32"/>
    <p:sldId id="297" r:id="rId33"/>
    <p:sldId id="293" r:id="rId34"/>
    <p:sldId id="294" r:id="rId35"/>
    <p:sldId id="295"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4"/>
    <p:restoredTop sz="64966"/>
  </p:normalViewPr>
  <p:slideViewPr>
    <p:cSldViewPr>
      <p:cViewPr varScale="1">
        <p:scale>
          <a:sx n="82" d="100"/>
          <a:sy n="82" d="100"/>
        </p:scale>
        <p:origin x="240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F87C8-16E5-7D44-94B2-F759663898E9}" type="datetimeFigureOut">
              <a:rPr lang="en-US" smtClean="0"/>
              <a:t>12/4/19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52E2B-AA47-B841-914A-FF5B6D92B2D8}" type="slidenum">
              <a:rPr lang="en-US" smtClean="0"/>
              <a:t>‹#›</a:t>
            </a:fld>
            <a:endParaRPr lang="en-US"/>
          </a:p>
        </p:txBody>
      </p:sp>
    </p:spTree>
    <p:extLst>
      <p:ext uri="{BB962C8B-B14F-4D97-AF65-F5344CB8AC3E}">
        <p14:creationId xmlns:p14="http://schemas.microsoft.com/office/powerpoint/2010/main" val="142287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1</a:t>
            </a:fld>
            <a:endParaRPr lang="en-US"/>
          </a:p>
        </p:txBody>
      </p:sp>
    </p:spTree>
    <p:extLst>
      <p:ext uri="{BB962C8B-B14F-4D97-AF65-F5344CB8AC3E}">
        <p14:creationId xmlns:p14="http://schemas.microsoft.com/office/powerpoint/2010/main" val="167874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Instead, in 1857 President James Buchanan sent an army of about 2,500 soldiers to quell what he called the “Mormon Rebellion” in Utah. They brought with them Alfred Cumming to replace Brigham Young as territorial governor. Officials of the United States did not communicate to Mormon leaders the purpose of the approaching army. As the troops made the long journey across the American Great Plains, Mormons in Utah prepared for what they considered an armed invasion. Brigham Young ordered that all goods be stockpiled. The approaching US army led many Mormons to fear that the persecution they had faced in the East would now be repeated in Utah. Determined to defend themselves against what they perceived was repeated oppression, Mormon leaders sent their own militia to slow the troops, destroy their supplies, burn the prairie grass needed for army stock, and do all they could to harass the troops. Some Mormon leaders, including many in southern Utah preached fiery sermons calling on Mormon men to fight to defend their faith and families. </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10</a:t>
            </a:fld>
            <a:endParaRPr lang="en-US"/>
          </a:p>
        </p:txBody>
      </p:sp>
    </p:spTree>
    <p:extLst>
      <p:ext uri="{BB962C8B-B14F-4D97-AF65-F5344CB8AC3E}">
        <p14:creationId xmlns:p14="http://schemas.microsoft.com/office/powerpoint/2010/main" val="4266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That same year many emigrant groups crossed the Great Plains driving cattle and hauling belongings toward California. Included among the many companies were the Baker, Dunlap, </a:t>
            </a:r>
            <a:r>
              <a:rPr lang="en-US" sz="1200" kern="1200" dirty="0" err="1" smtClean="0">
                <a:solidFill>
                  <a:schemeClr val="tx1"/>
                </a:solidFill>
                <a:effectLst/>
                <a:latin typeface="+mn-lt"/>
                <a:ea typeface="+mn-ea"/>
                <a:cs typeface="+mn-cs"/>
              </a:rPr>
              <a:t>Fancher</a:t>
            </a:r>
            <a:r>
              <a:rPr lang="en-US" sz="1200" kern="1200" dirty="0" smtClean="0">
                <a:solidFill>
                  <a:schemeClr val="tx1"/>
                </a:solidFill>
                <a:effectLst/>
                <a:latin typeface="+mn-lt"/>
                <a:ea typeface="+mn-ea"/>
                <a:cs typeface="+mn-cs"/>
              </a:rPr>
              <a:t>, Miller, </a:t>
            </a:r>
            <a:r>
              <a:rPr lang="en-US" sz="1200" kern="1200" dirty="0" err="1" smtClean="0">
                <a:solidFill>
                  <a:schemeClr val="tx1"/>
                </a:solidFill>
                <a:effectLst/>
                <a:latin typeface="+mn-lt"/>
                <a:ea typeface="+mn-ea"/>
                <a:cs typeface="+mn-cs"/>
              </a:rPr>
              <a:t>Tackitt</a:t>
            </a:r>
            <a:r>
              <a:rPr lang="en-US" sz="1200" kern="1200" dirty="0" smtClean="0">
                <a:solidFill>
                  <a:schemeClr val="tx1"/>
                </a:solidFill>
                <a:effectLst/>
                <a:latin typeface="+mn-lt"/>
                <a:ea typeface="+mn-ea"/>
                <a:cs typeface="+mn-cs"/>
              </a:rPr>
              <a:t> and other families from Arkansas. Following the Southern Road to California, these emigrants entered the Salt Lake Valley in early August, just as anxieties were rising among Mormons about the approaching United States army. Tensions developed between Mormons and emigrants passing through Salt Lake City and other Mormon communities, with both sides contributing to the animosity. Some historians claim that the Mormons were solely to blame for the growing animosity and that evidence of the emigrants contributing to the conflict were merely rumors started by Mormons after the massacre to justify it. Most historians today believe that both Mormons and emigrants expressed harsh words as they came into conflict over the limited grasslands and as Mormons, following their leaders’ orders to stockpile grain, withheld much needed supplies from the emigrants. The largest conflict occurred in Cedar City on September 3, 1857.</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11</a:t>
            </a:fld>
            <a:endParaRPr lang="en-US"/>
          </a:p>
        </p:txBody>
      </p:sp>
    </p:spTree>
    <p:extLst>
      <p:ext uri="{BB962C8B-B14F-4D97-AF65-F5344CB8AC3E}">
        <p14:creationId xmlns:p14="http://schemas.microsoft.com/office/powerpoint/2010/main" val="174205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were also many Indian nations in Utah during the time. The Mormons wanted the Indians to help them fight against the soldiers. Because the Mormons appeared friendly to Indians, emigrants didn’t trust the Mormons. Still, Indians sometimes felt like the Mormons were not treating them the right way. As part of the war, Mormon leaders asked the Indians to chase the cattle away from emigrant groups and the army. As the army approached, Brigham Young announced that the Mormons would no long discourage Native Americans from raiding emigrant companies as they had previously done. Again some historians claim, and rumors at the time were widely circulated, that the Mormons had been colluding with American Indians to attack emigrant groups after the Mormon’s first arrival in the Great Basin. However, the majority of historians understand the changing nature of Mormon/Indian/emigrant relations and note the significant change in Mormon policies when the American troops were approaching in 1857.</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12</a:t>
            </a:fld>
            <a:endParaRPr lang="en-US"/>
          </a:p>
        </p:txBody>
      </p:sp>
    </p:spTree>
    <p:extLst>
      <p:ext uri="{BB962C8B-B14F-4D97-AF65-F5344CB8AC3E}">
        <p14:creationId xmlns:p14="http://schemas.microsoft.com/office/powerpoint/2010/main" val="204934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On September 11, 1857, at a place called Mountain Meadows, Mormon militiamen and Paiute Indians massacred the Baker, Dunlap, </a:t>
            </a:r>
            <a:r>
              <a:rPr lang="en-US" sz="1200" kern="1200" dirty="0" err="1" smtClean="0">
                <a:solidFill>
                  <a:schemeClr val="tx1"/>
                </a:solidFill>
                <a:effectLst/>
                <a:latin typeface="+mn-lt"/>
                <a:ea typeface="+mn-ea"/>
                <a:cs typeface="+mn-cs"/>
              </a:rPr>
              <a:t>Fancher</a:t>
            </a:r>
            <a:r>
              <a:rPr lang="en-US" sz="1200" kern="1200" dirty="0" smtClean="0">
                <a:solidFill>
                  <a:schemeClr val="tx1"/>
                </a:solidFill>
                <a:effectLst/>
                <a:latin typeface="+mn-lt"/>
                <a:ea typeface="+mn-ea"/>
                <a:cs typeface="+mn-cs"/>
              </a:rPr>
              <a:t>, Miller, </a:t>
            </a:r>
            <a:r>
              <a:rPr lang="en-US" sz="1200" kern="1200" dirty="0" err="1" smtClean="0">
                <a:solidFill>
                  <a:schemeClr val="tx1"/>
                </a:solidFill>
                <a:effectLst/>
                <a:latin typeface="+mn-lt"/>
                <a:ea typeface="+mn-ea"/>
                <a:cs typeface="+mn-cs"/>
              </a:rPr>
              <a:t>Tackitt</a:t>
            </a:r>
            <a:r>
              <a:rPr lang="en-US" sz="1200" kern="1200" dirty="0" smtClean="0">
                <a:solidFill>
                  <a:schemeClr val="tx1"/>
                </a:solidFill>
                <a:effectLst/>
                <a:latin typeface="+mn-lt"/>
                <a:ea typeface="+mn-ea"/>
                <a:cs typeface="+mn-cs"/>
              </a:rPr>
              <a:t> and other families from Arkansas, along with many others who had joined their wagon train. After a few days of fighting between Paiutes, joined by a handful of Mormons, and the emigrant party, Mormon militiamen lured the emigrants from their defensive positions under a flag of truce and together with Paiutes who had been waiting to ambush them began the slaughter. About 120 people, including many women and children, were killed. A few young children who were too young to tell what had happened were spared and were taken in by Mormon families. After the massacre those who were involved took the emigrants’ belongings and tried to hide what they had done. Mormons tried to blame the entire attack on the Paiutes, which wasn’t true.</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13</a:t>
            </a:fld>
            <a:endParaRPr lang="en-US"/>
          </a:p>
        </p:txBody>
      </p:sp>
    </p:spTree>
    <p:extLst>
      <p:ext uri="{BB962C8B-B14F-4D97-AF65-F5344CB8AC3E}">
        <p14:creationId xmlns:p14="http://schemas.microsoft.com/office/powerpoint/2010/main" val="132102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Without knowing what had happened to the emigrant wagon train, the U.S. army got stuck near Fort Bridger, (in modern day Wyoming) during the winter. This gave the Mormon leaders and U.S. leaders a chance to communicate and to find some solutions to their disagreements. Their meetings ended what is now called the “Utah War” before any real fighting happened between the Mormon militia and the army. Alfred Cumming replaced Brigham Young as territorial governor and a U.S. army was stationed at Camp Floyd southwest of the Salt Lake Valley.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5CBEFE-DB6B-394A-83CD-E6FE6B14D6B4}" type="slidenum">
              <a:rPr lang="en-US" smtClean="0"/>
              <a:t>14</a:t>
            </a:fld>
            <a:endParaRPr lang="en-US"/>
          </a:p>
        </p:txBody>
      </p:sp>
    </p:spTree>
    <p:extLst>
      <p:ext uri="{BB962C8B-B14F-4D97-AF65-F5344CB8AC3E}">
        <p14:creationId xmlns:p14="http://schemas.microsoft.com/office/powerpoint/2010/main" val="1579361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didn’t take long before outsiders realized that something terrible had happened to the emigrants. A wagon train passing shortly behind them saw the bodies of massacre victims and reported it to California newspapers. As news of a massacre spread, various rumors circulated about who was involved. It didn’t take long before the blame was laid on the Mormons of southern Utah. Rumors also spread about the involvement of Brigham Young and other high-ranking leaders of the Mormon church. Eventually, investigators accused John D. Lee of orchestrating the Native American attack as well as organizing the activities of the Mormon militia that carried out the massacre. He was later convicted of the crimes. He was executed 20 years after the Mountain Meadows Massacre at the site where the massacre had occurred. Many federal officials tried to find evidence of a direct link between Brigham Young and the attack but they were unsuccessful. (Some historians think that Brigham Young had no direct connection. Other historians think that Mormons destroyed any evidence linking Young with the attack.) Eight others, most of them local leaders of the Mormon church and the militia in southern Utah were charged with crimes. Some of them lived out their lives as fugitives from the law. The LDS church disciplined some of the people involved in the massacre and others left the church. Some of the Paiutes who were involved were shunned by others. Only Lee was tried and executed.</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15</a:t>
            </a:fld>
            <a:endParaRPr lang="en-US"/>
          </a:p>
        </p:txBody>
      </p:sp>
    </p:spTree>
    <p:extLst>
      <p:ext uri="{BB962C8B-B14F-4D97-AF65-F5344CB8AC3E}">
        <p14:creationId xmlns:p14="http://schemas.microsoft.com/office/powerpoint/2010/main" val="197421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16</a:t>
            </a:fld>
            <a:endParaRPr lang="en-US"/>
          </a:p>
        </p:txBody>
      </p:sp>
    </p:spTree>
    <p:extLst>
      <p:ext uri="{BB962C8B-B14F-4D97-AF65-F5344CB8AC3E}">
        <p14:creationId xmlns:p14="http://schemas.microsoft.com/office/powerpoint/2010/main" val="1605341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group of trouble makers who called themselves the “Missouri Wildcats” joined the peaceful </a:t>
            </a:r>
            <a:r>
              <a:rPr lang="en-US" sz="1200" kern="1200" dirty="0" err="1" smtClean="0">
                <a:solidFill>
                  <a:schemeClr val="tx1"/>
                </a:solidFill>
                <a:effectLst/>
                <a:latin typeface="+mn-lt"/>
                <a:ea typeface="+mn-ea"/>
                <a:cs typeface="+mn-cs"/>
              </a:rPr>
              <a:t>Fancher</a:t>
            </a:r>
            <a:r>
              <a:rPr lang="en-US" sz="1200" kern="1200" dirty="0" smtClean="0">
                <a:solidFill>
                  <a:schemeClr val="tx1"/>
                </a:solidFill>
                <a:effectLst/>
                <a:latin typeface="+mn-lt"/>
                <a:ea typeface="+mn-ea"/>
                <a:cs typeface="+mn-cs"/>
              </a:rPr>
              <a:t>-Baker party as they crossed through Utah. The Missouri Wildcats became angry when the Mormons would not sell or trade the supplies they needed. They trampled Mormons’ gardens, broke down fences, hurt Mormon women, killed their chickens, and put poison in their water. The Missouri Wildcats made fun of the Mormons, threatened them, and said they helped kill the Mormon prophet, Joseph Smith. They left behind a poisoned ox, hoping that Native Americans would eat it and die. They said they would come back from California with an army and help in the war against the Mormons. When some Paiutes died after eating the ox, the other Paiutes decided to attack the emigrants. They asked the Mormons to help them. The Mormons had little choice because they needed the Paiutes to help them in the fight against the US Army. They were also afraid of the emigrants’ threats to help the army. The Mormon militia helped the Paiutes by tricking the emigrants and leading them out of their protected wagons. Mormon men killed the emigrant men and Paiute warriors killed the women and children. (This interpretation was common within the LDS community during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even after Juanita Brooks challenged it with her book, </a:t>
            </a:r>
            <a:r>
              <a:rPr lang="en-US" sz="1200" i="1" kern="1200" dirty="0" smtClean="0">
                <a:solidFill>
                  <a:schemeClr val="tx1"/>
                </a:solidFill>
                <a:effectLst/>
                <a:latin typeface="+mn-lt"/>
                <a:ea typeface="+mn-ea"/>
                <a:cs typeface="+mn-cs"/>
              </a:rPr>
              <a:t>Mountain Meadows Massacre</a:t>
            </a:r>
            <a:r>
              <a:rPr lang="en-US" sz="1200" kern="1200" dirty="0" smtClean="0">
                <a:solidFill>
                  <a:schemeClr val="tx1"/>
                </a:solidFill>
                <a:effectLst/>
                <a:latin typeface="+mn-lt"/>
                <a:ea typeface="+mn-ea"/>
                <a:cs typeface="+mn-cs"/>
              </a:rPr>
              <a:t>. During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this general story was common within the LDS community except that the blame for the massacre fell upon the Paiute Indians and local Mormon militia leader John D. Lee. This version of the massacre is still popular within LDS communities though LDS historians, such as Richard Turley, discount much of this interpretation). (</a:t>
            </a:r>
            <a:r>
              <a:rPr lang="en-US" sz="1200" b="1" kern="1200" dirty="0" smtClean="0">
                <a:solidFill>
                  <a:schemeClr val="tx1"/>
                </a:solidFill>
                <a:effectLst/>
                <a:latin typeface="+mn-lt"/>
                <a:ea typeface="+mn-ea"/>
                <a:cs typeface="+mn-cs"/>
              </a:rPr>
              <a:t>Missouri Wildcat Theory</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17</a:t>
            </a:fld>
            <a:endParaRPr lang="en-US"/>
          </a:p>
        </p:txBody>
      </p:sp>
    </p:spTree>
    <p:extLst>
      <p:ext uri="{BB962C8B-B14F-4D97-AF65-F5344CB8AC3E}">
        <p14:creationId xmlns:p14="http://schemas.microsoft.com/office/powerpoint/2010/main" val="1343774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Mormons heard that the US army was coming about the same time that they heard that their beloved apostle Parley P. Pratt had been murdered in Arkansas. When the emigrant party entered the Salt Lake Valley, Brigham Young found out they were from Arkansas and he was determined to avenge the death of Pratt. He sent a Mormon apostle, George A. Smith, to southern Utah faster than the emigrants. George A. Smith told the local leaders to kill the entire wagon train when they were in a quiet area where nobody would find out. A couple of days later Brigham Young decided that he had made a mistake. He sent another messenger with a note that told the Mormons to let the emigrants pass. But before the message arrived, Mormon leaders convinced the Paiutes to attack the emigrants. After 5 days of fighting, the Mormons tricked the emigrants into coming out of their protected places. Then the Mormon militia killed the emigrants with a few Paiute Indians joining in the massacre. (This interpretation was promoted by disgruntled Mormon, Will Bagley in his book </a:t>
            </a:r>
            <a:r>
              <a:rPr lang="en-US" sz="1200" i="1" kern="1200" dirty="0" smtClean="0">
                <a:solidFill>
                  <a:schemeClr val="tx1"/>
                </a:solidFill>
                <a:effectLst/>
                <a:latin typeface="+mn-lt"/>
                <a:ea typeface="+mn-ea"/>
                <a:cs typeface="+mn-cs"/>
              </a:rPr>
              <a:t>Blood of the Prophets</a:t>
            </a:r>
            <a:r>
              <a:rPr lang="en-US" sz="1200" kern="1200" dirty="0" smtClean="0">
                <a:solidFill>
                  <a:schemeClr val="tx1"/>
                </a:solidFill>
                <a:effectLst/>
                <a:latin typeface="+mn-lt"/>
                <a:ea typeface="+mn-ea"/>
                <a:cs typeface="+mn-cs"/>
              </a:rPr>
              <a:t>. Many book reviews are critical of Will Bagley’s selective use of evidence, his tampering with key pieces of evidence, and his anti-Mormon bias.) (</a:t>
            </a:r>
            <a:r>
              <a:rPr lang="en-US" sz="1200" b="1" kern="1200" dirty="0" smtClean="0">
                <a:solidFill>
                  <a:schemeClr val="tx1"/>
                </a:solidFill>
                <a:effectLst/>
                <a:latin typeface="+mn-lt"/>
                <a:ea typeface="+mn-ea"/>
                <a:cs typeface="+mn-cs"/>
              </a:rPr>
              <a:t>Brigham Young Theory</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18</a:t>
            </a:fld>
            <a:endParaRPr lang="en-US"/>
          </a:p>
        </p:txBody>
      </p:sp>
    </p:spTree>
    <p:extLst>
      <p:ext uri="{BB962C8B-B14F-4D97-AF65-F5344CB8AC3E}">
        <p14:creationId xmlns:p14="http://schemas.microsoft.com/office/powerpoint/2010/main" val="98038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Arguing between the emigrants and Mormon settlers got worse as the emigrants traveled south toward Cedar City. Emigrants were angry that the Mormons would not sell them supplies. Some members of the wagon train told the Mormons they would help the US Army that was coming. After the emigrants left Cedar City some local Mormon leaders wanted to follow them, hurt them, and scatter their cattle. Other Mormons disagreed but were afraid to confront their local church leaders or to disobey orders from militia leaders. Isaac Haight, a local Mormon leader, asked John D Lee, a friend of the Paiute Indians, to lead an Indian raid on the emigrants. For five days, the Indians and John D. Lee, who was disguised as an Indian, attacked the emigrants who had circled their wagons in defense. While the fighting was going on the Mormons sent a messenger to Brigham Young to see what they should do. Brigham Young was 250 miles away. Two men from the emigrants who were looking for stray cattle and collecting pine tar to repair wagons remained unaware of the attack. While in Cedar City, members of the Mormon militia killed one of the men and tried to kill the other but he escaped and rode to the circled wagons. Now the emigrants knew that some of the Mormons were involved. Isaac Haight, John D. Lee, and other Mormon leaders decided that the entire party must die because they were afraid that the emigrants would tell other people that the Mormons had planned and been involved in the Indian attack. John D. Lee tricked the desperate emigrants into leaving their wagons and told them the Mormon militia would help them get back to Cedar City safely. But instead the members of the militia began killing them. Indians who were hiding helped the Mormons. Only 17 children who were too young to tell about what had happened were left alive. After the attack the messenger that had been sent to get Brigham Young’s advice returned with the message from Brigham Young to let the emigrants pass. (This interpretation comes from the book </a:t>
            </a:r>
            <a:r>
              <a:rPr lang="en-US" sz="1200" i="1" kern="1200" dirty="0" smtClean="0">
                <a:solidFill>
                  <a:schemeClr val="tx1"/>
                </a:solidFill>
                <a:effectLst/>
                <a:latin typeface="+mn-lt"/>
                <a:ea typeface="+mn-ea"/>
                <a:cs typeface="+mn-cs"/>
              </a:rPr>
              <a:t>Massacre at Mountain Meadows</a:t>
            </a:r>
            <a:r>
              <a:rPr lang="en-US" sz="1200" kern="1200" dirty="0" smtClean="0">
                <a:solidFill>
                  <a:schemeClr val="tx1"/>
                </a:solidFill>
                <a:effectLst/>
                <a:latin typeface="+mn-lt"/>
                <a:ea typeface="+mn-ea"/>
                <a:cs typeface="+mn-cs"/>
              </a:rPr>
              <a:t>, co-authored by three LDS historians.) (</a:t>
            </a:r>
            <a:r>
              <a:rPr lang="en-US" sz="1200" b="1" kern="1200" dirty="0" smtClean="0">
                <a:solidFill>
                  <a:schemeClr val="tx1"/>
                </a:solidFill>
                <a:effectLst/>
                <a:latin typeface="+mn-lt"/>
                <a:ea typeface="+mn-ea"/>
                <a:cs typeface="+mn-cs"/>
              </a:rPr>
              <a:t>Anger and Fear Theory</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19</a:t>
            </a:fld>
            <a:endParaRPr lang="en-US"/>
          </a:p>
        </p:txBody>
      </p:sp>
    </p:spTree>
    <p:extLst>
      <p:ext uri="{BB962C8B-B14F-4D97-AF65-F5344CB8AC3E}">
        <p14:creationId xmlns:p14="http://schemas.microsoft.com/office/powerpoint/2010/main" val="159797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a:t>
            </a:fld>
            <a:endParaRPr lang="en-US"/>
          </a:p>
        </p:txBody>
      </p:sp>
    </p:spTree>
    <p:extLst>
      <p:ext uri="{BB962C8B-B14F-4D97-AF65-F5344CB8AC3E}">
        <p14:creationId xmlns:p14="http://schemas.microsoft.com/office/powerpoint/2010/main" val="107511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That emigrant party was one of the richest groups to pass through Utah in 1857. They had a large herd of cattle and other animals and one horse that was worth thousands of dollars. Mormons thought that the cattle, weapons, and other supplies of the emigrants could help them in their war with the US Army. They could share the things that they took with the Paiutes, which would win the favor of the Paiutes and help make sure the Paiutes would help fight the US Army. The massacre was planned by Mormons and carried out by both Mormons and Paiutes in order to take the emigrants’ property and help them in the war against the United States. </a:t>
            </a:r>
            <a:r>
              <a:rPr lang="en-US" sz="1200" kern="1200" smtClean="0">
                <a:solidFill>
                  <a:schemeClr val="tx1"/>
                </a:solidFill>
                <a:effectLst/>
                <a:latin typeface="+mn-lt"/>
                <a:ea typeface="+mn-ea"/>
                <a:cs typeface="+mn-cs"/>
              </a:rPr>
              <a:t>(This interpretation is a synthesis of ideas promoted in the books </a:t>
            </a:r>
            <a:r>
              <a:rPr lang="en-US" sz="1200" i="1" kern="1200" smtClean="0">
                <a:solidFill>
                  <a:schemeClr val="tx1"/>
                </a:solidFill>
                <a:effectLst/>
                <a:latin typeface="+mn-lt"/>
                <a:ea typeface="+mn-ea"/>
                <a:cs typeface="+mn-cs"/>
              </a:rPr>
              <a:t>Blood of the Prophets</a:t>
            </a:r>
            <a:r>
              <a:rPr lang="en-US" sz="1200" kern="1200" smtClean="0">
                <a:solidFill>
                  <a:schemeClr val="tx1"/>
                </a:solidFill>
                <a:effectLst/>
                <a:latin typeface="+mn-lt"/>
                <a:ea typeface="+mn-ea"/>
                <a:cs typeface="+mn-cs"/>
              </a:rPr>
              <a:t> and </a:t>
            </a:r>
            <a:r>
              <a:rPr lang="en-US" sz="1200" i="1" kern="1200" smtClean="0">
                <a:solidFill>
                  <a:schemeClr val="tx1"/>
                </a:solidFill>
                <a:effectLst/>
                <a:latin typeface="+mn-lt"/>
                <a:ea typeface="+mn-ea"/>
                <a:cs typeface="+mn-cs"/>
              </a:rPr>
              <a:t>Massacre at Mountain Meadows</a:t>
            </a:r>
            <a:r>
              <a:rPr lang="en-US" sz="1200" kern="1200" smtClean="0">
                <a:solidFill>
                  <a:schemeClr val="tx1"/>
                </a:solidFill>
                <a:effectLst/>
                <a:latin typeface="+mn-lt"/>
                <a:ea typeface="+mn-ea"/>
                <a:cs typeface="+mn-cs"/>
              </a:rPr>
              <a:t> and several non-Mormon 19</a:t>
            </a:r>
            <a:r>
              <a:rPr lang="en-US" sz="1200" kern="1200" baseline="30000" smtClean="0">
                <a:solidFill>
                  <a:schemeClr val="tx1"/>
                </a:solidFill>
                <a:effectLst/>
                <a:latin typeface="+mn-lt"/>
                <a:ea typeface="+mn-ea"/>
                <a:cs typeface="+mn-cs"/>
              </a:rPr>
              <a:t>th</a:t>
            </a:r>
            <a:r>
              <a:rPr lang="en-US" sz="1200" kern="1200" smtClean="0">
                <a:solidFill>
                  <a:schemeClr val="tx1"/>
                </a:solidFill>
                <a:effectLst/>
                <a:latin typeface="+mn-lt"/>
                <a:ea typeface="+mn-ea"/>
                <a:cs typeface="+mn-cs"/>
              </a:rPr>
              <a:t> century sources.) (</a:t>
            </a:r>
            <a:r>
              <a:rPr lang="en-US" sz="1200" b="1" kern="1200" smtClean="0">
                <a:solidFill>
                  <a:schemeClr val="tx1"/>
                </a:solidFill>
                <a:effectLst/>
                <a:latin typeface="+mn-lt"/>
                <a:ea typeface="+mn-ea"/>
                <a:cs typeface="+mn-cs"/>
              </a:rPr>
              <a:t>Rich Wagon Train Theory</a:t>
            </a:r>
            <a:r>
              <a:rPr lang="en-US" sz="1200" kern="120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20</a:t>
            </a:fld>
            <a:endParaRPr lang="en-US"/>
          </a:p>
        </p:txBody>
      </p:sp>
    </p:spTree>
    <p:extLst>
      <p:ext uri="{BB962C8B-B14F-4D97-AF65-F5344CB8AC3E}">
        <p14:creationId xmlns:p14="http://schemas.microsoft.com/office/powerpoint/2010/main" val="369951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21</a:t>
            </a:fld>
            <a:endParaRPr lang="en-US"/>
          </a:p>
        </p:txBody>
      </p:sp>
    </p:spTree>
    <p:extLst>
      <p:ext uri="{BB962C8B-B14F-4D97-AF65-F5344CB8AC3E}">
        <p14:creationId xmlns:p14="http://schemas.microsoft.com/office/powerpoint/2010/main" val="198558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22</a:t>
            </a:fld>
            <a:endParaRPr lang="en-US"/>
          </a:p>
        </p:txBody>
      </p:sp>
    </p:spTree>
    <p:extLst>
      <p:ext uri="{BB962C8B-B14F-4D97-AF65-F5344CB8AC3E}">
        <p14:creationId xmlns:p14="http://schemas.microsoft.com/office/powerpoint/2010/main" val="189660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23</a:t>
            </a:fld>
            <a:endParaRPr lang="en-US"/>
          </a:p>
        </p:txBody>
      </p:sp>
    </p:spTree>
    <p:extLst>
      <p:ext uri="{BB962C8B-B14F-4D97-AF65-F5344CB8AC3E}">
        <p14:creationId xmlns:p14="http://schemas.microsoft.com/office/powerpoint/2010/main" val="1091251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24</a:t>
            </a:fld>
            <a:endParaRPr lang="en-US"/>
          </a:p>
        </p:txBody>
      </p:sp>
    </p:spTree>
    <p:extLst>
      <p:ext uri="{BB962C8B-B14F-4D97-AF65-F5344CB8AC3E}">
        <p14:creationId xmlns:p14="http://schemas.microsoft.com/office/powerpoint/2010/main" val="115669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25</a:t>
            </a:fld>
            <a:endParaRPr lang="en-US"/>
          </a:p>
        </p:txBody>
      </p:sp>
    </p:spTree>
    <p:extLst>
      <p:ext uri="{BB962C8B-B14F-4D97-AF65-F5344CB8AC3E}">
        <p14:creationId xmlns:p14="http://schemas.microsoft.com/office/powerpoint/2010/main" val="148031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26</a:t>
            </a:fld>
            <a:endParaRPr lang="en-US"/>
          </a:p>
        </p:txBody>
      </p:sp>
    </p:spTree>
    <p:extLst>
      <p:ext uri="{BB962C8B-B14F-4D97-AF65-F5344CB8AC3E}">
        <p14:creationId xmlns:p14="http://schemas.microsoft.com/office/powerpoint/2010/main" val="1136206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27</a:t>
            </a:fld>
            <a:endParaRPr lang="en-US"/>
          </a:p>
        </p:txBody>
      </p:sp>
    </p:spTree>
    <p:extLst>
      <p:ext uri="{BB962C8B-B14F-4D97-AF65-F5344CB8AC3E}">
        <p14:creationId xmlns:p14="http://schemas.microsoft.com/office/powerpoint/2010/main" val="793787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28</a:t>
            </a:fld>
            <a:endParaRPr lang="en-US"/>
          </a:p>
        </p:txBody>
      </p:sp>
    </p:spTree>
    <p:extLst>
      <p:ext uri="{BB962C8B-B14F-4D97-AF65-F5344CB8AC3E}">
        <p14:creationId xmlns:p14="http://schemas.microsoft.com/office/powerpoint/2010/main" val="1016383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29</a:t>
            </a:fld>
            <a:endParaRPr lang="en-US"/>
          </a:p>
        </p:txBody>
      </p:sp>
    </p:spTree>
    <p:extLst>
      <p:ext uri="{BB962C8B-B14F-4D97-AF65-F5344CB8AC3E}">
        <p14:creationId xmlns:p14="http://schemas.microsoft.com/office/powerpoint/2010/main" val="126452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a:t>
            </a:fld>
            <a:endParaRPr lang="en-US"/>
          </a:p>
        </p:txBody>
      </p:sp>
    </p:spTree>
    <p:extLst>
      <p:ext uri="{BB962C8B-B14F-4D97-AF65-F5344CB8AC3E}">
        <p14:creationId xmlns:p14="http://schemas.microsoft.com/office/powerpoint/2010/main" val="478751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30</a:t>
            </a:fld>
            <a:endParaRPr lang="en-US"/>
          </a:p>
        </p:txBody>
      </p:sp>
    </p:spTree>
    <p:extLst>
      <p:ext uri="{BB962C8B-B14F-4D97-AF65-F5344CB8AC3E}">
        <p14:creationId xmlns:p14="http://schemas.microsoft.com/office/powerpoint/2010/main" val="1331755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31</a:t>
            </a:fld>
            <a:endParaRPr lang="en-US"/>
          </a:p>
        </p:txBody>
      </p:sp>
    </p:spTree>
    <p:extLst>
      <p:ext uri="{BB962C8B-B14F-4D97-AF65-F5344CB8AC3E}">
        <p14:creationId xmlns:p14="http://schemas.microsoft.com/office/powerpoint/2010/main" val="1743480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32</a:t>
            </a:fld>
            <a:endParaRPr lang="en-US"/>
          </a:p>
        </p:txBody>
      </p:sp>
    </p:spTree>
    <p:extLst>
      <p:ext uri="{BB962C8B-B14F-4D97-AF65-F5344CB8AC3E}">
        <p14:creationId xmlns:p14="http://schemas.microsoft.com/office/powerpoint/2010/main" val="268551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33</a:t>
            </a:fld>
            <a:endParaRPr lang="en-US"/>
          </a:p>
        </p:txBody>
      </p:sp>
    </p:spTree>
    <p:extLst>
      <p:ext uri="{BB962C8B-B14F-4D97-AF65-F5344CB8AC3E}">
        <p14:creationId xmlns:p14="http://schemas.microsoft.com/office/powerpoint/2010/main" val="1682708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34</a:t>
            </a:fld>
            <a:endParaRPr lang="en-US"/>
          </a:p>
        </p:txBody>
      </p:sp>
    </p:spTree>
    <p:extLst>
      <p:ext uri="{BB962C8B-B14F-4D97-AF65-F5344CB8AC3E}">
        <p14:creationId xmlns:p14="http://schemas.microsoft.com/office/powerpoint/2010/main" val="1062586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35</a:t>
            </a:fld>
            <a:endParaRPr lang="en-US"/>
          </a:p>
        </p:txBody>
      </p:sp>
    </p:spTree>
    <p:extLst>
      <p:ext uri="{BB962C8B-B14F-4D97-AF65-F5344CB8AC3E}">
        <p14:creationId xmlns:p14="http://schemas.microsoft.com/office/powerpoint/2010/main" val="422860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36</a:t>
            </a:fld>
            <a:endParaRPr lang="en-US"/>
          </a:p>
        </p:txBody>
      </p:sp>
    </p:spTree>
    <p:extLst>
      <p:ext uri="{BB962C8B-B14F-4D97-AF65-F5344CB8AC3E}">
        <p14:creationId xmlns:p14="http://schemas.microsoft.com/office/powerpoint/2010/main" val="98740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4</a:t>
            </a:fld>
            <a:endParaRPr lang="en-US"/>
          </a:p>
        </p:txBody>
      </p:sp>
    </p:spTree>
    <p:extLst>
      <p:ext uri="{BB962C8B-B14F-4D97-AF65-F5344CB8AC3E}">
        <p14:creationId xmlns:p14="http://schemas.microsoft.com/office/powerpoint/2010/main" val="189819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5</a:t>
            </a:fld>
            <a:endParaRPr lang="en-US"/>
          </a:p>
        </p:txBody>
      </p:sp>
    </p:spTree>
    <p:extLst>
      <p:ext uri="{BB962C8B-B14F-4D97-AF65-F5344CB8AC3E}">
        <p14:creationId xmlns:p14="http://schemas.microsoft.com/office/powerpoint/2010/main" val="214009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6</a:t>
            </a:fld>
            <a:endParaRPr lang="en-US"/>
          </a:p>
        </p:txBody>
      </p:sp>
    </p:spTree>
    <p:extLst>
      <p:ext uri="{BB962C8B-B14F-4D97-AF65-F5344CB8AC3E}">
        <p14:creationId xmlns:p14="http://schemas.microsoft.com/office/powerpoint/2010/main" val="32432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52E2B-AA47-B841-914A-FF5B6D92B2D8}" type="slidenum">
              <a:rPr lang="en-US" smtClean="0"/>
              <a:t>7</a:t>
            </a:fld>
            <a:endParaRPr lang="en-US"/>
          </a:p>
        </p:txBody>
      </p:sp>
    </p:spTree>
    <p:extLst>
      <p:ext uri="{BB962C8B-B14F-4D97-AF65-F5344CB8AC3E}">
        <p14:creationId xmlns:p14="http://schemas.microsoft.com/office/powerpoint/2010/main" val="55118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Church of Jesus Christ of Latter-Day Saints, commonly referred to as the Mormon Church, was organized in the eastern United States in 1830. Mormons gathered in communities that faced increasing opposition as their numbers grew. Mormons fled what they and most historians term persecution in New York and Ohio and eventually built communities around Independence, Missouri and in Nauvoo, Illinois. Joseph Smith, the founder of the LDS Church, was killed, and as persecution increased, Brigham Young, the new leader of the church, determined to lead a Mormon migration into the West. It should be noted that a handful of historians claim that Mormons overstated the “persecution” they faced. These historians highlight, instead, the actions Mormons took that provoked their neighbors. In 1847, Mormon pioneers began to settle in the Great Basin, in territory that belonged to Mexico. The following year the region was annexed into the United States through the Treaty of Guadalupe Hidalgo. In 1850, the United States officially recognized Utah as a territory and federal officials were sent to administer in the region. Brigham Young was appointed territorial governor. </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8</a:t>
            </a:fld>
            <a:endParaRPr lang="en-US"/>
          </a:p>
        </p:txBody>
      </p:sp>
    </p:spTree>
    <p:extLst>
      <p:ext uri="{BB962C8B-B14F-4D97-AF65-F5344CB8AC3E}">
        <p14:creationId xmlns:p14="http://schemas.microsoft.com/office/powerpoint/2010/main" val="208848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Non-Mormon federal officials in Utah soon became frustrated by ongoing conflicts with Mormon leaders, and they accused Mormons of un-American practices. Because Brigham Young served as president of the LDS church and territorial governor they lamented the lack of separation between church and state. Converts to the Mormon Church from Scandinavia and the British Isles migrated to Utah in large numbers, raising further questions about Mormons’ loyalty to the United States. The practice of polygamy, common among Mormon men in pioneer Utah, brought further condemnation from easterners and contributed to widespread anti-Mormon sentiment. Utah’s application for statehood in 1856 was denied. </a:t>
            </a:r>
          </a:p>
          <a:p>
            <a:endParaRPr lang="en-US" dirty="0"/>
          </a:p>
        </p:txBody>
      </p:sp>
      <p:sp>
        <p:nvSpPr>
          <p:cNvPr id="4" name="Slide Number Placeholder 3"/>
          <p:cNvSpPr>
            <a:spLocks noGrp="1"/>
          </p:cNvSpPr>
          <p:nvPr>
            <p:ph type="sldNum" sz="quarter" idx="10"/>
          </p:nvPr>
        </p:nvSpPr>
        <p:spPr/>
        <p:txBody>
          <a:bodyPr/>
          <a:lstStyle/>
          <a:p>
            <a:fld id="{545CBEFE-DB6B-394A-83CD-E6FE6B14D6B4}" type="slidenum">
              <a:rPr lang="en-US" smtClean="0"/>
              <a:t>9</a:t>
            </a:fld>
            <a:endParaRPr lang="en-US"/>
          </a:p>
        </p:txBody>
      </p:sp>
    </p:spTree>
    <p:extLst>
      <p:ext uri="{BB962C8B-B14F-4D97-AF65-F5344CB8AC3E}">
        <p14:creationId xmlns:p14="http://schemas.microsoft.com/office/powerpoint/2010/main" val="36522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005DC4-1494-44EB-9B11-4D0AD8848225}" type="datetimeFigureOut">
              <a:rPr lang="en-US" smtClean="0"/>
              <a:pPr/>
              <a:t>12/4/19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84A37A-AFC2-4A01-80A1-FC20F2C0D5B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005DC4-1494-44EB-9B11-4D0AD8848225}"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8273C-1765-4A9A-8961-7EDC7FC9A6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0C8273C-1765-4A9A-8961-7EDC7FC9A66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005DC4-1494-44EB-9B11-4D0AD8848225}"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005DC4-1494-44EB-9B11-4D0AD8848225}"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0C8273C-1765-4A9A-8961-7EDC7FC9A66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F005DC4-1494-44EB-9B11-4D0AD8848225}" type="datetimeFigureOut">
              <a:rPr lang="en-US" smtClean="0"/>
              <a:pPr/>
              <a:t>12/4/19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0C8273C-1765-4A9A-8961-7EDC7FC9A66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F005DC4-1494-44EB-9B11-4D0AD8848225}" type="datetimeFigureOut">
              <a:rPr lang="en-US" smtClean="0"/>
              <a:pPr/>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8273C-1765-4A9A-8961-7EDC7FC9A66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005DC4-1494-44EB-9B11-4D0AD8848225}" type="datetimeFigureOut">
              <a:rPr lang="en-US" smtClean="0"/>
              <a:pPr/>
              <a:t>12/4/19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0C8273C-1765-4A9A-8961-7EDC7FC9A66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005DC4-1494-44EB-9B11-4D0AD8848225}" type="datetimeFigureOut">
              <a:rPr lang="en-US" smtClean="0"/>
              <a:pPr/>
              <a:t>12/4/19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0C8273C-1765-4A9A-8961-7EDC7FC9A6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F005DC4-1494-44EB-9B11-4D0AD8848225}" type="datetimeFigureOut">
              <a:rPr lang="en-US" smtClean="0"/>
              <a:pPr/>
              <a:t>12/4/19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0C8273C-1765-4A9A-8961-7EDC7FC9A6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84A37A-AFC2-4A01-80A1-FC20F2C0D5B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F005DC4-1494-44EB-9B11-4D0AD8848225}" type="datetimeFigureOut">
              <a:rPr lang="en-US" smtClean="0"/>
              <a:pPr/>
              <a:t>12/4/19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0C8273C-1765-4A9A-8961-7EDC7FC9A66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F005DC4-1494-44EB-9B11-4D0AD8848225}" type="datetimeFigureOut">
              <a:rPr lang="en-US" smtClean="0"/>
              <a:pPr/>
              <a:t>12/4/19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F005DC4-1494-44EB-9B11-4D0AD8848225}" type="datetimeFigureOut">
              <a:rPr lang="en-US" smtClean="0"/>
              <a:pPr/>
              <a:t>12/4/19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0C8273C-1765-4A9A-8961-7EDC7FC9A66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9.jp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9</a:t>
            </a:r>
            <a:endParaRPr lang="en-US" dirty="0"/>
          </a:p>
        </p:txBody>
      </p:sp>
      <p:sp>
        <p:nvSpPr>
          <p:cNvPr id="2" name="Title 1"/>
          <p:cNvSpPr>
            <a:spLocks noGrp="1"/>
          </p:cNvSpPr>
          <p:nvPr>
            <p:ph type="ctrTitle"/>
          </p:nvPr>
        </p:nvSpPr>
        <p:spPr/>
        <p:txBody>
          <a:bodyPr>
            <a:normAutofit/>
          </a:bodyPr>
          <a:lstStyle/>
          <a:p>
            <a:r>
              <a:rPr lang="en-US" dirty="0" smtClean="0"/>
              <a:t>Territorial Utah and The Utah War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538" y="962803"/>
            <a:ext cx="6453895" cy="489605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823" y="1730412"/>
            <a:ext cx="5065001" cy="2928203"/>
          </a:xfrm>
          <a:prstGeom prst="rect">
            <a:avLst/>
          </a:prstGeom>
        </p:spPr>
      </p:pic>
    </p:spTree>
    <p:extLst>
      <p:ext uri="{BB962C8B-B14F-4D97-AF65-F5344CB8AC3E}">
        <p14:creationId xmlns:p14="http://schemas.microsoft.com/office/powerpoint/2010/main" val="77328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487" y="1197367"/>
            <a:ext cx="8129719" cy="4572967"/>
          </a:xfrm>
        </p:spPr>
      </p:pic>
    </p:spTree>
    <p:extLst>
      <p:ext uri="{BB962C8B-B14F-4D97-AF65-F5344CB8AC3E}">
        <p14:creationId xmlns:p14="http://schemas.microsoft.com/office/powerpoint/2010/main" val="203335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4964" y="2531672"/>
            <a:ext cx="4345030" cy="32635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38" y="1062099"/>
            <a:ext cx="3786249" cy="3786249"/>
          </a:xfrm>
          <a:prstGeom prst="rect">
            <a:avLst/>
          </a:prstGeom>
        </p:spPr>
      </p:pic>
    </p:spTree>
    <p:extLst>
      <p:ext uri="{BB962C8B-B14F-4D97-AF65-F5344CB8AC3E}">
        <p14:creationId xmlns:p14="http://schemas.microsoft.com/office/powerpoint/2010/main" val="8427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6740" y="990847"/>
            <a:ext cx="5312738" cy="3037115"/>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052317" y="3078979"/>
            <a:ext cx="4952891" cy="2814893"/>
          </a:xfrm>
        </p:spPr>
      </p:pic>
    </p:spTree>
    <p:extLst>
      <p:ext uri="{BB962C8B-B14F-4D97-AF65-F5344CB8AC3E}">
        <p14:creationId xmlns:p14="http://schemas.microsoft.com/office/powerpoint/2010/main" val="20033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5833" y="1333822"/>
            <a:ext cx="7292335" cy="4289609"/>
          </a:xfrm>
        </p:spPr>
      </p:pic>
    </p:spTree>
    <p:extLst>
      <p:ext uri="{BB962C8B-B14F-4D97-AF65-F5344CB8AC3E}">
        <p14:creationId xmlns:p14="http://schemas.microsoft.com/office/powerpoint/2010/main" val="172924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5062" y="950240"/>
            <a:ext cx="6908814" cy="4928288"/>
          </a:xfrm>
        </p:spPr>
      </p:pic>
    </p:spTree>
    <p:extLst>
      <p:ext uri="{BB962C8B-B14F-4D97-AF65-F5344CB8AC3E}">
        <p14:creationId xmlns:p14="http://schemas.microsoft.com/office/powerpoint/2010/main" val="142900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417" y="2748354"/>
            <a:ext cx="7886700" cy="994172"/>
          </a:xfrm>
        </p:spPr>
        <p:txBody>
          <a:bodyPr/>
          <a:lstStyle/>
          <a:p>
            <a:r>
              <a:rPr lang="en-US" dirty="0" smtClean="0">
                <a:solidFill>
                  <a:schemeClr val="bg1"/>
                </a:solidFill>
              </a:rPr>
              <a:t>Interpretations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What are the theories </a:t>
            </a:r>
            <a:endParaRPr lang="en-US" dirty="0"/>
          </a:p>
        </p:txBody>
      </p:sp>
    </p:spTree>
    <p:extLst>
      <p:ext uri="{BB962C8B-B14F-4D97-AF65-F5344CB8AC3E}">
        <p14:creationId xmlns:p14="http://schemas.microsoft.com/office/powerpoint/2010/main" val="2047293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34" y="1014856"/>
            <a:ext cx="5806811" cy="435887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687" y="3595984"/>
            <a:ext cx="3802897" cy="2161313"/>
          </a:xfrm>
          <a:prstGeom prst="rect">
            <a:avLst/>
          </a:prstGeom>
        </p:spPr>
      </p:pic>
      <p:sp>
        <p:nvSpPr>
          <p:cNvPr id="3" name="TextBox 2"/>
          <p:cNvSpPr txBox="1"/>
          <p:nvPr/>
        </p:nvSpPr>
        <p:spPr>
          <a:xfrm>
            <a:off x="6466114" y="1623208"/>
            <a:ext cx="2199904" cy="1477328"/>
          </a:xfrm>
          <a:prstGeom prst="rect">
            <a:avLst/>
          </a:prstGeom>
          <a:noFill/>
        </p:spPr>
        <p:txBody>
          <a:bodyPr wrap="square" rtlCol="0">
            <a:spAutoFit/>
          </a:bodyPr>
          <a:lstStyle/>
          <a:p>
            <a:pPr algn="ctr"/>
            <a:r>
              <a:rPr lang="en-US" sz="3000" dirty="0">
                <a:solidFill>
                  <a:schemeClr val="bg1"/>
                </a:solidFill>
              </a:rPr>
              <a:t>Missouri Wildcat Theory</a:t>
            </a:r>
            <a:endParaRPr lang="en-US" sz="3000" dirty="0">
              <a:solidFill>
                <a:schemeClr val="bg1"/>
              </a:solidFill>
            </a:endParaRPr>
          </a:p>
        </p:txBody>
      </p:sp>
    </p:spTree>
    <p:extLst>
      <p:ext uri="{BB962C8B-B14F-4D97-AF65-F5344CB8AC3E}">
        <p14:creationId xmlns:p14="http://schemas.microsoft.com/office/powerpoint/2010/main" val="1886139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369" y="1736151"/>
            <a:ext cx="5314803" cy="3038296"/>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50419" y="1131094"/>
            <a:ext cx="3789693" cy="4689488"/>
          </a:xfrm>
        </p:spPr>
      </p:pic>
      <p:sp>
        <p:nvSpPr>
          <p:cNvPr id="2" name="TextBox 1"/>
          <p:cNvSpPr txBox="1"/>
          <p:nvPr/>
        </p:nvSpPr>
        <p:spPr>
          <a:xfrm>
            <a:off x="1068780" y="4883212"/>
            <a:ext cx="3331028" cy="1015663"/>
          </a:xfrm>
          <a:prstGeom prst="rect">
            <a:avLst/>
          </a:prstGeom>
          <a:noFill/>
        </p:spPr>
        <p:txBody>
          <a:bodyPr wrap="square" rtlCol="0">
            <a:spAutoFit/>
          </a:bodyPr>
          <a:lstStyle/>
          <a:p>
            <a:pPr algn="ctr"/>
            <a:r>
              <a:rPr lang="en-US" sz="3000" dirty="0">
                <a:solidFill>
                  <a:schemeClr val="bg1"/>
                </a:solidFill>
              </a:rPr>
              <a:t>Brigham Young Theory</a:t>
            </a:r>
            <a:endParaRPr lang="en-US" sz="3000" dirty="0">
              <a:solidFill>
                <a:schemeClr val="bg1"/>
              </a:solidFill>
            </a:endParaRPr>
          </a:p>
        </p:txBody>
      </p:sp>
    </p:spTree>
    <p:extLst>
      <p:ext uri="{BB962C8B-B14F-4D97-AF65-F5344CB8AC3E}">
        <p14:creationId xmlns:p14="http://schemas.microsoft.com/office/powerpoint/2010/main" val="1873468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723" y="857250"/>
            <a:ext cx="7864679" cy="5143500"/>
          </a:xfrm>
        </p:spPr>
      </p:pic>
      <p:sp>
        <p:nvSpPr>
          <p:cNvPr id="3" name="TextBox 2"/>
          <p:cNvSpPr txBox="1"/>
          <p:nvPr/>
        </p:nvSpPr>
        <p:spPr>
          <a:xfrm>
            <a:off x="1131125" y="1364921"/>
            <a:ext cx="2173184" cy="1477328"/>
          </a:xfrm>
          <a:prstGeom prst="rect">
            <a:avLst/>
          </a:prstGeom>
          <a:noFill/>
        </p:spPr>
        <p:txBody>
          <a:bodyPr wrap="square" rtlCol="0">
            <a:spAutoFit/>
          </a:bodyPr>
          <a:lstStyle/>
          <a:p>
            <a:pPr algn="ctr"/>
            <a:r>
              <a:rPr lang="en-US" sz="3000" dirty="0">
                <a:solidFill>
                  <a:schemeClr val="bg1"/>
                </a:solidFill>
              </a:rPr>
              <a:t>Anger and Fear Theory</a:t>
            </a:r>
            <a:endParaRPr lang="en-US" sz="3000" dirty="0">
              <a:solidFill>
                <a:schemeClr val="bg1"/>
              </a:solidFill>
            </a:endParaRPr>
          </a:p>
        </p:txBody>
      </p:sp>
    </p:spTree>
    <p:extLst>
      <p:ext uri="{BB962C8B-B14F-4D97-AF65-F5344CB8AC3E}">
        <p14:creationId xmlns:p14="http://schemas.microsoft.com/office/powerpoint/2010/main" val="1836323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2"/>
          </p:nvPr>
        </p:nvSpPr>
        <p:spPr>
          <a:xfrm>
            <a:off x="304800" y="1524000"/>
            <a:ext cx="4343400" cy="4953000"/>
          </a:xfrm>
        </p:spPr>
        <p:txBody>
          <a:bodyPr>
            <a:normAutofit/>
          </a:bodyPr>
          <a:lstStyle/>
          <a:p>
            <a:pPr>
              <a:buFont typeface="Arial" pitchFamily="34" charset="0"/>
              <a:buChar char="•"/>
            </a:pPr>
            <a:r>
              <a:rPr lang="en-US" dirty="0" smtClean="0"/>
              <a:t>Soon after arriving in Utah, Brigham Young and other leaders wrote a constitution</a:t>
            </a:r>
          </a:p>
          <a:p>
            <a:pPr>
              <a:buFont typeface="Arial" pitchFamily="34" charset="0"/>
              <a:buChar char="•"/>
            </a:pPr>
            <a:r>
              <a:rPr lang="en-US" dirty="0" smtClean="0"/>
              <a:t>Wanted the State of </a:t>
            </a:r>
            <a:r>
              <a:rPr lang="en-US" dirty="0" smtClean="0">
                <a:solidFill>
                  <a:srgbClr val="FF0000"/>
                </a:solidFill>
              </a:rPr>
              <a:t>Deseret</a:t>
            </a:r>
          </a:p>
          <a:p>
            <a:pPr lvl="1">
              <a:buFont typeface="Arial" pitchFamily="34" charset="0"/>
              <a:buChar char="•"/>
            </a:pPr>
            <a:r>
              <a:rPr lang="en-US" sz="2200" dirty="0" smtClean="0"/>
              <a:t>“Deseret” meant </a:t>
            </a:r>
            <a:r>
              <a:rPr lang="en-US" sz="2200" dirty="0" smtClean="0">
                <a:solidFill>
                  <a:srgbClr val="FF0000"/>
                </a:solidFill>
              </a:rPr>
              <a:t>honeybee</a:t>
            </a:r>
            <a:r>
              <a:rPr lang="en-US" sz="2200" dirty="0" smtClean="0"/>
              <a:t> – industry, hard work</a:t>
            </a:r>
          </a:p>
          <a:p>
            <a:pPr>
              <a:buFont typeface="Arial" pitchFamily="34" charset="0"/>
              <a:buChar char="•"/>
            </a:pPr>
            <a:r>
              <a:rPr lang="en-US" sz="2800" dirty="0" smtClean="0"/>
              <a:t>Petition turned down by federal government</a:t>
            </a:r>
          </a:p>
          <a:p>
            <a:endParaRPr lang="en-US" dirty="0"/>
          </a:p>
        </p:txBody>
      </p:sp>
      <p:sp>
        <p:nvSpPr>
          <p:cNvPr id="2" name="Title 1"/>
          <p:cNvSpPr>
            <a:spLocks noGrp="1"/>
          </p:cNvSpPr>
          <p:nvPr>
            <p:ph type="title"/>
          </p:nvPr>
        </p:nvSpPr>
        <p:spPr>
          <a:xfrm>
            <a:off x="0" y="228600"/>
            <a:ext cx="8915400" cy="685800"/>
          </a:xfrm>
        </p:spPr>
        <p:txBody>
          <a:bodyPr/>
          <a:lstStyle/>
          <a:p>
            <a:r>
              <a:rPr lang="en-US" dirty="0" smtClean="0"/>
              <a:t>Proposed State of Deseret</a:t>
            </a:r>
            <a:endParaRPr lang="en-US" dirty="0"/>
          </a:p>
        </p:txBody>
      </p:sp>
      <p:pic>
        <p:nvPicPr>
          <p:cNvPr id="40962" name="Picture 2" descr="File:Wpdms deseret utah territory legend.png"/>
          <p:cNvPicPr>
            <a:picLocks noChangeAspect="1" noChangeArrowheads="1"/>
          </p:cNvPicPr>
          <p:nvPr/>
        </p:nvPicPr>
        <p:blipFill>
          <a:blip r:embed="rId3" cstate="print"/>
          <a:srcRect/>
          <a:stretch>
            <a:fillRect/>
          </a:stretch>
        </p:blipFill>
        <p:spPr bwMode="auto">
          <a:xfrm>
            <a:off x="5029200" y="1676400"/>
            <a:ext cx="3810000" cy="4572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91687" y="-588335"/>
            <a:ext cx="6446327" cy="6498314"/>
          </a:xfrm>
        </p:spPr>
      </p:pic>
      <p:sp>
        <p:nvSpPr>
          <p:cNvPr id="8" name="Content Placeholder 7"/>
          <p:cNvSpPr>
            <a:spLocks noGrp="1"/>
          </p:cNvSpPr>
          <p:nvPr>
            <p:ph sz="half" idx="1"/>
          </p:nvPr>
        </p:nvSpPr>
        <p:spPr/>
        <p:txBody>
          <a:bodyPr/>
          <a:lstStyle/>
          <a:p>
            <a:endParaRPr lang="en-US"/>
          </a:p>
        </p:txBody>
      </p:sp>
      <p:sp>
        <p:nvSpPr>
          <p:cNvPr id="2" name="TextBox 1"/>
          <p:cNvSpPr txBox="1"/>
          <p:nvPr/>
        </p:nvSpPr>
        <p:spPr>
          <a:xfrm>
            <a:off x="6822373" y="4471712"/>
            <a:ext cx="2395847" cy="1015663"/>
          </a:xfrm>
          <a:prstGeom prst="rect">
            <a:avLst/>
          </a:prstGeom>
          <a:noFill/>
        </p:spPr>
        <p:txBody>
          <a:bodyPr wrap="square" rtlCol="0">
            <a:spAutoFit/>
          </a:bodyPr>
          <a:lstStyle/>
          <a:p>
            <a:r>
              <a:rPr lang="en-US" sz="3000" dirty="0">
                <a:solidFill>
                  <a:schemeClr val="bg1"/>
                </a:solidFill>
              </a:rPr>
              <a:t>Rich </a:t>
            </a:r>
            <a:r>
              <a:rPr lang="en-US" sz="3000">
                <a:solidFill>
                  <a:schemeClr val="bg1"/>
                </a:solidFill>
              </a:rPr>
              <a:t>Wagon Train </a:t>
            </a:r>
            <a:r>
              <a:rPr lang="en-US" sz="3000" dirty="0">
                <a:solidFill>
                  <a:schemeClr val="bg1"/>
                </a:solidFill>
              </a:rPr>
              <a:t>Theory</a:t>
            </a:r>
            <a:endParaRPr lang="en-US" sz="3000" dirty="0">
              <a:solidFill>
                <a:schemeClr val="bg1"/>
              </a:solidFill>
            </a:endParaRPr>
          </a:p>
        </p:txBody>
      </p:sp>
    </p:spTree>
    <p:extLst>
      <p:ext uri="{BB962C8B-B14F-4D97-AF65-F5344CB8AC3E}">
        <p14:creationId xmlns:p14="http://schemas.microsoft.com/office/powerpoint/2010/main" val="764999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What was the cause of the Mountain Meadows Massacre?</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1752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nvPr>
        </p:nvGraphicFramePr>
        <p:xfrm>
          <a:off x="404893" y="1322200"/>
          <a:ext cx="8334215" cy="4513106"/>
        </p:xfrm>
        <a:graphic>
          <a:graphicData uri="http://schemas.openxmlformats.org/drawingml/2006/table">
            <a:tbl>
              <a:tblPr firstRow="1" firstCol="1" bandRow="1">
                <a:tableStyleId>{5C22544A-7EE6-4342-B048-85BDC9FD1C3A}</a:tableStyleId>
              </a:tblPr>
              <a:tblGrid>
                <a:gridCol w="895817"/>
                <a:gridCol w="1506398"/>
                <a:gridCol w="1444003"/>
                <a:gridCol w="1363781"/>
                <a:gridCol w="1604447"/>
                <a:gridCol w="1519769"/>
              </a:tblGrid>
              <a:tr h="1645920">
                <a:tc>
                  <a:txBody>
                    <a:bodyPr/>
                    <a:lstStyle/>
                    <a:p>
                      <a:pPr marL="0" marR="0" algn="ctr">
                        <a:spcBef>
                          <a:spcPts val="0"/>
                        </a:spcBef>
                        <a:spcAft>
                          <a:spcPts val="0"/>
                        </a:spcAft>
                      </a:pPr>
                      <a:r>
                        <a:rPr lang="en-US" sz="1800">
                          <a:effectLst/>
                        </a:rPr>
                        <a:t>document</a:t>
                      </a:r>
                    </a:p>
                    <a:p>
                      <a:pPr marL="0" marR="0" algn="r">
                        <a:spcBef>
                          <a:spcPts val="0"/>
                        </a:spcBef>
                        <a:spcAft>
                          <a:spcPts val="0"/>
                        </a:spcAft>
                      </a:pPr>
                      <a:r>
                        <a:rPr lang="en-US" sz="1800">
                          <a:effectLst/>
                        </a:rPr>
                        <a:t> </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source, audience, purpose</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strengths of the evidence       </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weaknesses of the evidence</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How does this evidence support any of the theories</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How does this evidence weaken any of the theories</a:t>
                      </a:r>
                      <a:endParaRPr lang="en-US" sz="1800">
                        <a:effectLst/>
                        <a:latin typeface="Calibri" charset="0"/>
                        <a:ea typeface="Calibri" charset="0"/>
                        <a:cs typeface="Times New Roman" charset="0"/>
                      </a:endParaRPr>
                    </a:p>
                  </a:txBody>
                  <a:tcPr marL="51435" marR="51435" marT="0" marB="0"/>
                </a:tc>
              </a:tr>
              <a:tr h="2867186">
                <a:tc>
                  <a:txBody>
                    <a:bodyPr/>
                    <a:lstStyle/>
                    <a:p>
                      <a:pPr marL="0" marR="0">
                        <a:spcBef>
                          <a:spcPts val="0"/>
                        </a:spcBef>
                        <a:spcAft>
                          <a:spcPts val="0"/>
                        </a:spcAft>
                      </a:pPr>
                      <a:r>
                        <a:rPr lang="en-US" sz="1800">
                          <a:effectLst/>
                        </a:rPr>
                        <a:t>Doc 1</a:t>
                      </a:r>
                      <a:endParaRPr lang="en-US" sz="180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a:effectLst/>
                        </a:rPr>
                        <a:t>Sarah Baker Mitchell, surviving child, </a:t>
                      </a:r>
                      <a:r>
                        <a:rPr lang="en-US" sz="1800" dirty="0" smtClean="0">
                          <a:effectLst/>
                        </a:rPr>
                        <a:t>to </a:t>
                      </a:r>
                      <a:r>
                        <a:rPr lang="en-US" sz="1800" dirty="0">
                          <a:effectLst/>
                        </a:rPr>
                        <a:t>a </a:t>
                      </a:r>
                      <a:r>
                        <a:rPr lang="en-US" sz="1800" dirty="0" smtClean="0">
                          <a:effectLst/>
                        </a:rPr>
                        <a:t>MA. </a:t>
                      </a:r>
                      <a:r>
                        <a:rPr lang="en-US" sz="1800" dirty="0">
                          <a:effectLst/>
                        </a:rPr>
                        <a:t>newspaper, </a:t>
                      </a:r>
                      <a:r>
                        <a:rPr lang="en-US" sz="1800" dirty="0" smtClean="0">
                          <a:effectLst/>
                        </a:rPr>
                        <a:t>tell </a:t>
                      </a:r>
                      <a:r>
                        <a:rPr lang="en-US" sz="1800" dirty="0">
                          <a:effectLst/>
                        </a:rPr>
                        <a:t>her story before she died.</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a:effectLst/>
                        </a:rPr>
                        <a:t>Eye witness </a:t>
                      </a:r>
                      <a:r>
                        <a:rPr lang="en-US" sz="1800" dirty="0" smtClean="0">
                          <a:effectLst/>
                        </a:rPr>
                        <a:t>non-Mormon</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a:effectLst/>
                        </a:rPr>
                        <a:t>83 years </a:t>
                      </a:r>
                      <a:r>
                        <a:rPr lang="en-US" sz="1800" dirty="0" smtClean="0">
                          <a:effectLst/>
                        </a:rPr>
                        <a:t>later 22 months old</a:t>
                      </a:r>
                      <a:r>
                        <a:rPr lang="en-US" sz="1800" baseline="0" dirty="0" smtClean="0">
                          <a:effectLst/>
                        </a:rPr>
                        <a:t> </a:t>
                      </a:r>
                      <a:r>
                        <a:rPr lang="en-US" sz="1800" dirty="0" smtClean="0">
                          <a:effectLst/>
                        </a:rPr>
                        <a:t>at </a:t>
                      </a:r>
                      <a:r>
                        <a:rPr lang="en-US" sz="1800" dirty="0">
                          <a:effectLst/>
                        </a:rPr>
                        <a:t>the time.</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a:effectLst/>
                        </a:rPr>
                        <a:t> </a:t>
                      </a:r>
                      <a:endParaRPr lang="en-US" sz="180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a:effectLst/>
                        </a:rPr>
                        <a:t> </a:t>
                      </a:r>
                      <a:endParaRPr lang="en-US" sz="1800" dirty="0">
                        <a:effectLst/>
                        <a:latin typeface="Calibri" charset="0"/>
                        <a:ea typeface="Calibri" charset="0"/>
                        <a:cs typeface="Times New Roman" charset="0"/>
                      </a:endParaRPr>
                    </a:p>
                  </a:txBody>
                  <a:tcPr marL="51435" marR="51435" marT="0" marB="0"/>
                </a:tc>
              </a:tr>
            </a:tbl>
          </a:graphicData>
        </a:graphic>
      </p:graphicFrame>
    </p:spTree>
    <p:extLst>
      <p:ext uri="{BB962C8B-B14F-4D97-AF65-F5344CB8AC3E}">
        <p14:creationId xmlns:p14="http://schemas.microsoft.com/office/powerpoint/2010/main" val="167196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127860" y="1131094"/>
          <a:ext cx="8694550" cy="4987252"/>
        </p:xfrm>
        <a:graphic>
          <a:graphicData uri="http://schemas.openxmlformats.org/drawingml/2006/table">
            <a:tbl>
              <a:tblPr firstRow="1" firstCol="1" bandRow="1">
                <a:tableStyleId>{5C22544A-7EE6-4342-B048-85BDC9FD1C3A}</a:tableStyleId>
              </a:tblPr>
              <a:tblGrid>
                <a:gridCol w="934548"/>
                <a:gridCol w="1571528"/>
                <a:gridCol w="1506435"/>
                <a:gridCol w="1422744"/>
                <a:gridCol w="1673818"/>
                <a:gridCol w="1585477"/>
              </a:tblGrid>
              <a:tr h="1645920">
                <a:tc>
                  <a:txBody>
                    <a:bodyPr/>
                    <a:lstStyle/>
                    <a:p>
                      <a:pPr marL="0" marR="0" algn="ctr">
                        <a:spcBef>
                          <a:spcPts val="0"/>
                        </a:spcBef>
                        <a:spcAft>
                          <a:spcPts val="0"/>
                        </a:spcAft>
                      </a:pPr>
                      <a:r>
                        <a:rPr lang="en-US" sz="1800">
                          <a:effectLst/>
                        </a:rPr>
                        <a:t>document</a:t>
                      </a:r>
                    </a:p>
                    <a:p>
                      <a:pPr marL="0" marR="0" algn="r">
                        <a:spcBef>
                          <a:spcPts val="0"/>
                        </a:spcBef>
                        <a:spcAft>
                          <a:spcPts val="0"/>
                        </a:spcAft>
                      </a:pPr>
                      <a:r>
                        <a:rPr lang="en-US" sz="1800">
                          <a:effectLst/>
                        </a:rPr>
                        <a:t> </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source, audience, purpose</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strengths of the evidence       </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weaknesses of the evidence</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How does this evidence support any of the theories</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How does this evidence weaken any of the theories</a:t>
                      </a:r>
                      <a:endParaRPr lang="en-US" sz="1800">
                        <a:effectLst/>
                        <a:latin typeface="Calibri" charset="0"/>
                        <a:ea typeface="Calibri" charset="0"/>
                        <a:cs typeface="Times New Roman" charset="0"/>
                      </a:endParaRPr>
                    </a:p>
                  </a:txBody>
                  <a:tcPr marL="51435" marR="51435" marT="0" marB="0"/>
                </a:tc>
              </a:tr>
              <a:tr h="3341332">
                <a:tc>
                  <a:txBody>
                    <a:bodyPr/>
                    <a:lstStyle/>
                    <a:p>
                      <a:pPr marL="0" marR="0">
                        <a:spcBef>
                          <a:spcPts val="0"/>
                        </a:spcBef>
                        <a:spcAft>
                          <a:spcPts val="0"/>
                        </a:spcAft>
                      </a:pPr>
                      <a:r>
                        <a:rPr lang="en-US" sz="1800">
                          <a:effectLst/>
                        </a:rPr>
                        <a:t>Doc 1</a:t>
                      </a:r>
                      <a:endParaRPr lang="en-US" sz="180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smtClean="0">
                          <a:effectLst/>
                        </a:rPr>
                        <a:t>Sarah Baker Mitchell, surviving child, to a Cal. newspaper, tell her story before she died.</a:t>
                      </a:r>
                      <a:endParaRPr lang="en-US" sz="1800" dirty="0">
                        <a:effectLst/>
                        <a:latin typeface="Calibri" charset="0"/>
                        <a:ea typeface="Calibri" charset="0"/>
                        <a:cs typeface="Times New Roman" charset="0"/>
                      </a:endParaRP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Eye witness non-Mormon</a:t>
                      </a:r>
                      <a:endParaRPr lang="en-US" sz="1800" dirty="0" smtClean="0">
                        <a:effectLst/>
                        <a:latin typeface="Calibri" charset="0"/>
                        <a:ea typeface="Calibri" charset="0"/>
                        <a:cs typeface="Times New Roman" charset="0"/>
                      </a:endParaRPr>
                    </a:p>
                    <a:p>
                      <a:pPr marL="0" marR="0">
                        <a:spcBef>
                          <a:spcPts val="0"/>
                        </a:spcBef>
                        <a:spcAft>
                          <a:spcPts val="0"/>
                        </a:spcAft>
                      </a:pPr>
                      <a:r>
                        <a:rPr lang="en-US" sz="1800" dirty="0" smtClean="0">
                          <a:effectLst/>
                        </a:rPr>
                        <a:t>Not bitter (less biased)</a:t>
                      </a:r>
                      <a:endParaRPr lang="en-US" sz="1800" dirty="0">
                        <a:effectLst/>
                        <a:latin typeface="Calibri" charset="0"/>
                        <a:ea typeface="Calibri" charset="0"/>
                        <a:cs typeface="Times New Roman" charset="0"/>
                      </a:endParaRP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83 years later 22 months old</a:t>
                      </a:r>
                      <a:r>
                        <a:rPr lang="en-US" sz="1800" baseline="0" dirty="0" smtClean="0">
                          <a:effectLst/>
                        </a:rPr>
                        <a:t> </a:t>
                      </a:r>
                      <a:r>
                        <a:rPr lang="en-US" sz="1800" dirty="0" smtClean="0">
                          <a:effectLst/>
                        </a:rPr>
                        <a:t>at the time.</a:t>
                      </a:r>
                      <a:r>
                        <a:rPr lang="en-US" sz="1800" baseline="0" dirty="0" smtClean="0">
                          <a:effectLst/>
                        </a:rPr>
                        <a:t> Second hand on some things</a:t>
                      </a:r>
                      <a:endParaRPr lang="en-US" sz="1800" dirty="0" smtClean="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smtClean="0">
                          <a:effectLst/>
                        </a:rPr>
                        <a:t>Rich</a:t>
                      </a:r>
                      <a:r>
                        <a:rPr lang="en-US" sz="1800" baseline="0" dirty="0" smtClean="0">
                          <a:effectLst/>
                        </a:rPr>
                        <a:t> wagon train theory</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a:effectLst/>
                        </a:rPr>
                        <a:t>It </a:t>
                      </a:r>
                      <a:r>
                        <a:rPr lang="en-US" sz="1800" dirty="0" smtClean="0">
                          <a:effectLst/>
                        </a:rPr>
                        <a:t>doesn’t</a:t>
                      </a:r>
                      <a:endParaRPr lang="en-US" sz="1800" dirty="0">
                        <a:effectLst/>
                        <a:latin typeface="Calibri" charset="0"/>
                        <a:ea typeface="Calibri" charset="0"/>
                        <a:cs typeface="Times New Roman" charset="0"/>
                      </a:endParaRPr>
                    </a:p>
                  </a:txBody>
                  <a:tcPr marL="51435" marR="51435" marT="0" marB="0"/>
                </a:tc>
              </a:tr>
            </a:tbl>
          </a:graphicData>
        </a:graphic>
      </p:graphicFrame>
    </p:spTree>
    <p:extLst>
      <p:ext uri="{BB962C8B-B14F-4D97-AF65-F5344CB8AC3E}">
        <p14:creationId xmlns:p14="http://schemas.microsoft.com/office/powerpoint/2010/main" val="1155099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127861" y="961864"/>
          <a:ext cx="8845659" cy="5488208"/>
        </p:xfrm>
        <a:graphic>
          <a:graphicData uri="http://schemas.openxmlformats.org/drawingml/2006/table">
            <a:tbl>
              <a:tblPr firstRow="1" firstCol="1" bandRow="1">
                <a:tableStyleId>{5C22544A-7EE6-4342-B048-85BDC9FD1C3A}</a:tableStyleId>
              </a:tblPr>
              <a:tblGrid>
                <a:gridCol w="950791"/>
                <a:gridCol w="1598841"/>
                <a:gridCol w="1532616"/>
                <a:gridCol w="1659875"/>
                <a:gridCol w="1490504"/>
                <a:gridCol w="1613032"/>
              </a:tblGrid>
              <a:tr h="1645920">
                <a:tc>
                  <a:txBody>
                    <a:bodyPr/>
                    <a:lstStyle/>
                    <a:p>
                      <a:pPr marL="0" marR="0" algn="ctr">
                        <a:spcBef>
                          <a:spcPts val="0"/>
                        </a:spcBef>
                        <a:spcAft>
                          <a:spcPts val="0"/>
                        </a:spcAft>
                      </a:pPr>
                      <a:r>
                        <a:rPr lang="en-US" sz="1800">
                          <a:effectLst/>
                        </a:rPr>
                        <a:t>document</a:t>
                      </a:r>
                    </a:p>
                    <a:p>
                      <a:pPr marL="0" marR="0" algn="r">
                        <a:spcBef>
                          <a:spcPts val="0"/>
                        </a:spcBef>
                        <a:spcAft>
                          <a:spcPts val="0"/>
                        </a:spcAft>
                      </a:pPr>
                      <a:r>
                        <a:rPr lang="en-US" sz="1800">
                          <a:effectLst/>
                        </a:rPr>
                        <a:t> </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source, audience, purpose</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strengths of the evidence       </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weaknesses of the evidence</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How does this evidence support any of the theories</a:t>
                      </a:r>
                      <a:endParaRPr lang="en-US" sz="1800">
                        <a:effectLst/>
                        <a:latin typeface="Calibri" charset="0"/>
                        <a:ea typeface="Calibri" charset="0"/>
                        <a:cs typeface="Times New Roman" charset="0"/>
                      </a:endParaRPr>
                    </a:p>
                  </a:txBody>
                  <a:tcPr marL="51435" marR="51435" marT="0" marB="0"/>
                </a:tc>
                <a:tc>
                  <a:txBody>
                    <a:bodyPr/>
                    <a:lstStyle/>
                    <a:p>
                      <a:pPr marL="0" marR="0" algn="ctr">
                        <a:spcBef>
                          <a:spcPts val="0"/>
                        </a:spcBef>
                        <a:spcAft>
                          <a:spcPts val="0"/>
                        </a:spcAft>
                      </a:pPr>
                      <a:r>
                        <a:rPr lang="en-US" sz="1800">
                          <a:effectLst/>
                        </a:rPr>
                        <a:t>How does this evidence weaken any of the theories</a:t>
                      </a:r>
                      <a:endParaRPr lang="en-US" sz="1800">
                        <a:effectLst/>
                        <a:latin typeface="Calibri" charset="0"/>
                        <a:ea typeface="Calibri" charset="0"/>
                        <a:cs typeface="Times New Roman" charset="0"/>
                      </a:endParaRPr>
                    </a:p>
                  </a:txBody>
                  <a:tcPr marL="51435" marR="51435" marT="0" marB="0"/>
                </a:tc>
              </a:tr>
              <a:tr h="3842288">
                <a:tc>
                  <a:txBody>
                    <a:bodyPr/>
                    <a:lstStyle/>
                    <a:p>
                      <a:pPr marL="0" marR="0">
                        <a:spcBef>
                          <a:spcPts val="0"/>
                        </a:spcBef>
                        <a:spcAft>
                          <a:spcPts val="0"/>
                        </a:spcAft>
                      </a:pPr>
                      <a:r>
                        <a:rPr lang="en-US" sz="1800">
                          <a:effectLst/>
                        </a:rPr>
                        <a:t>Doc 1</a:t>
                      </a:r>
                      <a:endParaRPr lang="en-US" sz="180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smtClean="0">
                          <a:effectLst/>
                        </a:rPr>
                        <a:t>LDS historians </a:t>
                      </a:r>
                      <a:r>
                        <a:rPr lang="en-US" sz="1800" dirty="0">
                          <a:effectLst/>
                        </a:rPr>
                        <a:t>Turley, Walker, and Leonard in 2008. </a:t>
                      </a:r>
                      <a:r>
                        <a:rPr lang="en-US" sz="1800" dirty="0" smtClean="0">
                          <a:effectLst/>
                        </a:rPr>
                        <a:t>Give </a:t>
                      </a:r>
                      <a:r>
                        <a:rPr lang="en-US" sz="1800" dirty="0">
                          <a:effectLst/>
                        </a:rPr>
                        <a:t>the modern Mormon </a:t>
                      </a:r>
                      <a:r>
                        <a:rPr lang="en-US" sz="1800" dirty="0" smtClean="0">
                          <a:effectLst/>
                        </a:rPr>
                        <a:t>perspective</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a:effectLst/>
                        </a:rPr>
                        <a:t>Trained historians with access </a:t>
                      </a:r>
                      <a:r>
                        <a:rPr lang="en-US" sz="1800" dirty="0" smtClean="0">
                          <a:effectLst/>
                        </a:rPr>
                        <a:t>to</a:t>
                      </a:r>
                      <a:r>
                        <a:rPr lang="en-US" sz="1800" baseline="0" dirty="0" smtClean="0">
                          <a:effectLst/>
                        </a:rPr>
                        <a:t> more </a:t>
                      </a:r>
                      <a:r>
                        <a:rPr lang="en-US" sz="1800" dirty="0" smtClean="0">
                          <a:effectLst/>
                        </a:rPr>
                        <a:t>evidence.</a:t>
                      </a:r>
                      <a:r>
                        <a:rPr lang="en-US" sz="1800" baseline="0" dirty="0" smtClean="0">
                          <a:effectLst/>
                        </a:rPr>
                        <a:t> Say </a:t>
                      </a:r>
                      <a:r>
                        <a:rPr lang="en-US" sz="1800" dirty="0" smtClean="0">
                          <a:effectLst/>
                        </a:rPr>
                        <a:t>Mormons </a:t>
                      </a:r>
                      <a:r>
                        <a:rPr lang="en-US" sz="1800" dirty="0">
                          <a:effectLst/>
                        </a:rPr>
                        <a:t>did “terrible things” </a:t>
                      </a:r>
                      <a:r>
                        <a:rPr lang="en-US" sz="1800" dirty="0" smtClean="0">
                          <a:effectLst/>
                        </a:rPr>
                        <a:t>(less</a:t>
                      </a:r>
                      <a:r>
                        <a:rPr lang="en-US" sz="1800" baseline="0" dirty="0" smtClean="0">
                          <a:effectLst/>
                        </a:rPr>
                        <a:t> biased)</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smtClean="0">
                          <a:effectLst/>
                        </a:rPr>
                        <a:t>LDS employees may not criticize LDS leaders</a:t>
                      </a:r>
                      <a:r>
                        <a:rPr lang="en-US" sz="1800" dirty="0">
                          <a:effectLst/>
                        </a:rPr>
                        <a:t>. </a:t>
                      </a:r>
                      <a:r>
                        <a:rPr lang="en-US" sz="1800" dirty="0" smtClean="0">
                          <a:effectLst/>
                        </a:rPr>
                        <a:t>Not eye-witnesses.</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smtClean="0">
                          <a:effectLst/>
                        </a:rPr>
                        <a:t>Anger and Fear Theory,</a:t>
                      </a:r>
                      <a:r>
                        <a:rPr lang="en-US" sz="1800" baseline="0" dirty="0" smtClean="0">
                          <a:effectLst/>
                        </a:rPr>
                        <a:t> Rich Wagon Train Theory</a:t>
                      </a:r>
                      <a:endParaRPr lang="en-US" sz="1800" dirty="0">
                        <a:effectLst/>
                        <a:latin typeface="Calibri" charset="0"/>
                        <a:ea typeface="Calibri" charset="0"/>
                        <a:cs typeface="Times New Roman" charset="0"/>
                      </a:endParaRPr>
                    </a:p>
                  </a:txBody>
                  <a:tcPr marL="51435" marR="51435" marT="0" marB="0"/>
                </a:tc>
                <a:tc>
                  <a:txBody>
                    <a:bodyPr/>
                    <a:lstStyle/>
                    <a:p>
                      <a:pPr marL="0" marR="0">
                        <a:spcBef>
                          <a:spcPts val="0"/>
                        </a:spcBef>
                        <a:spcAft>
                          <a:spcPts val="0"/>
                        </a:spcAft>
                      </a:pPr>
                      <a:r>
                        <a:rPr lang="en-US" sz="1800" dirty="0">
                          <a:effectLst/>
                        </a:rPr>
                        <a:t>It </a:t>
                      </a:r>
                      <a:r>
                        <a:rPr lang="en-US" sz="1800" dirty="0" smtClean="0">
                          <a:effectLst/>
                        </a:rPr>
                        <a:t>doesn’t</a:t>
                      </a:r>
                      <a:endParaRPr lang="en-US" sz="1800" dirty="0">
                        <a:effectLst/>
                        <a:latin typeface="Calibri" charset="0"/>
                        <a:ea typeface="Calibri" charset="0"/>
                        <a:cs typeface="Times New Roman" charset="0"/>
                      </a:endParaRPr>
                    </a:p>
                  </a:txBody>
                  <a:tcPr marL="51435" marR="51435" marT="0" marB="0"/>
                </a:tc>
              </a:tr>
            </a:tbl>
          </a:graphicData>
        </a:graphic>
      </p:graphicFrame>
    </p:spTree>
    <p:extLst>
      <p:ext uri="{BB962C8B-B14F-4D97-AF65-F5344CB8AC3E}">
        <p14:creationId xmlns:p14="http://schemas.microsoft.com/office/powerpoint/2010/main" val="505934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Mountain </a:t>
            </a:r>
            <a:r>
              <a:rPr lang="en-US" dirty="0" smtClean="0"/>
              <a:t>Meadows Massacre</a:t>
            </a:r>
            <a:endParaRPr lang="en-US" dirty="0"/>
          </a:p>
        </p:txBody>
      </p:sp>
      <p:sp>
        <p:nvSpPr>
          <p:cNvPr id="3" name="Text Placeholder 2"/>
          <p:cNvSpPr>
            <a:spLocks noGrp="1"/>
          </p:cNvSpPr>
          <p:nvPr>
            <p:ph type="body" idx="4294967295"/>
          </p:nvPr>
        </p:nvSpPr>
        <p:spPr>
          <a:xfrm>
            <a:off x="228600" y="1295400"/>
            <a:ext cx="8915400" cy="5334000"/>
          </a:xfrm>
        </p:spPr>
        <p:txBody>
          <a:bodyPr>
            <a:normAutofit/>
          </a:bodyPr>
          <a:lstStyle/>
          <a:p>
            <a:pPr>
              <a:buFont typeface="Arial" pitchFamily="34" charset="0"/>
              <a:buChar char="•"/>
            </a:pPr>
            <a:r>
              <a:rPr lang="en-US" sz="2800" dirty="0" smtClean="0"/>
              <a:t>1857: Mormons are preparing for Johnston’s army</a:t>
            </a:r>
          </a:p>
          <a:p>
            <a:pPr>
              <a:buFont typeface="Arial" pitchFamily="34" charset="0"/>
              <a:buChar char="•"/>
            </a:pPr>
            <a:r>
              <a:rPr lang="en-US" sz="2800" dirty="0" smtClean="0"/>
              <a:t>120 Arkansas and Missouri immigrants (the </a:t>
            </a:r>
            <a:r>
              <a:rPr lang="en-US" sz="2800" dirty="0" err="1" smtClean="0"/>
              <a:t>Fancher</a:t>
            </a:r>
            <a:r>
              <a:rPr lang="en-US" sz="2800" dirty="0" smtClean="0"/>
              <a:t> party) cross southern Utah on their way to California</a:t>
            </a:r>
          </a:p>
          <a:p>
            <a:pPr>
              <a:buFont typeface="Arial" pitchFamily="34" charset="0"/>
              <a:buChar char="•"/>
            </a:pPr>
            <a:r>
              <a:rPr lang="en-US" sz="2800" dirty="0" smtClean="0"/>
              <a:t>Mormons will not trade with the </a:t>
            </a:r>
            <a:r>
              <a:rPr lang="en-US" sz="2800" dirty="0" err="1" smtClean="0"/>
              <a:t>Fancher</a:t>
            </a:r>
            <a:r>
              <a:rPr lang="en-US" sz="2800" dirty="0" smtClean="0"/>
              <a:t> party</a:t>
            </a:r>
          </a:p>
          <a:p>
            <a:pPr>
              <a:buFont typeface="Arial" pitchFamily="34" charset="0"/>
              <a:buChar char="•"/>
            </a:pPr>
            <a:r>
              <a:rPr lang="en-US" sz="2800" dirty="0" smtClean="0"/>
              <a:t> A Mormon leader had just been killed in Arkansas, and these immigrants started bragging about the murder</a:t>
            </a:r>
          </a:p>
          <a:p>
            <a:pPr>
              <a:buFont typeface="Arial" pitchFamily="34" charset="0"/>
              <a:buChar char="•"/>
            </a:pPr>
            <a:r>
              <a:rPr lang="en-US" sz="2800" dirty="0" smtClean="0"/>
              <a:t>A rumor that the immigrants had poisoned a well, killing Paiutes and their animals</a:t>
            </a:r>
          </a:p>
          <a:p>
            <a:pPr lvl="1">
              <a:buFont typeface="Arial" pitchFamily="34" charset="0"/>
              <a:buChar char="•"/>
            </a:pPr>
            <a:r>
              <a:rPr lang="en-US" sz="2400" dirty="0" smtClean="0"/>
              <a:t>Paiutes attacked but were driven back</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53225" y="3965457"/>
            <a:ext cx="2390775" cy="289254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Review of Mountain </a:t>
            </a:r>
            <a:r>
              <a:rPr lang="en-US" dirty="0" smtClean="0"/>
              <a:t>Meadows </a:t>
            </a:r>
            <a:endParaRPr lang="en-US" dirty="0"/>
          </a:p>
        </p:txBody>
      </p:sp>
      <p:sp>
        <p:nvSpPr>
          <p:cNvPr id="3" name="Text Placeholder 2"/>
          <p:cNvSpPr>
            <a:spLocks noGrp="1"/>
          </p:cNvSpPr>
          <p:nvPr>
            <p:ph sz="quarter" idx="1"/>
          </p:nvPr>
        </p:nvSpPr>
        <p:spPr/>
        <p:txBody>
          <a:bodyPr/>
          <a:lstStyle/>
          <a:p>
            <a:pPr>
              <a:buFont typeface="Arial" pitchFamily="34" charset="0"/>
              <a:buChar char="•"/>
            </a:pPr>
            <a:r>
              <a:rPr lang="en-US" dirty="0" smtClean="0"/>
              <a:t>Isaac </a:t>
            </a:r>
            <a:r>
              <a:rPr lang="en-US" dirty="0" err="1" smtClean="0"/>
              <a:t>Haight</a:t>
            </a:r>
            <a:r>
              <a:rPr lang="en-US" dirty="0" smtClean="0"/>
              <a:t> sent a rider to SLC to ask Young for advice</a:t>
            </a:r>
          </a:p>
          <a:p>
            <a:pPr>
              <a:buFont typeface="Arial" pitchFamily="34" charset="0"/>
              <a:buChar char="•"/>
            </a:pPr>
            <a:r>
              <a:rPr lang="en-US" dirty="0" err="1" smtClean="0"/>
              <a:t>Haight</a:t>
            </a:r>
            <a:r>
              <a:rPr lang="en-US" dirty="0" smtClean="0"/>
              <a:t> and John D. Lee decided to ally with the Paiutes and attack the immigrants</a:t>
            </a:r>
          </a:p>
          <a:p>
            <a:pPr>
              <a:buFont typeface="Arial" pitchFamily="34" charset="0"/>
              <a:buChar char="•"/>
            </a:pPr>
            <a:r>
              <a:rPr lang="en-US" dirty="0" smtClean="0"/>
              <a:t>Paiutes encircled the immigrants, and then Lee approached with a white flag of truce</a:t>
            </a:r>
          </a:p>
          <a:p>
            <a:pPr>
              <a:buFont typeface="Arial" pitchFamily="34" charset="0"/>
              <a:buChar char="•"/>
            </a:pPr>
            <a:r>
              <a:rPr lang="en-US" dirty="0" smtClean="0"/>
              <a:t>Mormons agreed to give the immigrants safe passage if they put their weapons away</a:t>
            </a:r>
          </a:p>
          <a:p>
            <a:pPr>
              <a:buFont typeface="Arial" pitchFamily="34" charset="0"/>
              <a:buChar char="•"/>
            </a:pPr>
            <a:r>
              <a:rPr lang="en-US" dirty="0" smtClean="0"/>
              <a:t>Sent women and children ahead of the men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of Mountain </a:t>
            </a:r>
            <a:r>
              <a:rPr lang="en-US" dirty="0" smtClean="0"/>
              <a:t>Meadows </a:t>
            </a:r>
            <a:endParaRPr lang="en-US" dirty="0"/>
          </a:p>
        </p:txBody>
      </p:sp>
      <p:sp>
        <p:nvSpPr>
          <p:cNvPr id="3" name="Text Placeholder 2"/>
          <p:cNvSpPr>
            <a:spLocks noGrp="1"/>
          </p:cNvSpPr>
          <p:nvPr>
            <p:ph sz="half" idx="1"/>
          </p:nvPr>
        </p:nvSpPr>
        <p:spPr>
          <a:xfrm>
            <a:off x="152400" y="1447800"/>
            <a:ext cx="4206240" cy="5181600"/>
          </a:xfrm>
        </p:spPr>
        <p:txBody>
          <a:bodyPr>
            <a:normAutofit lnSpcReduction="10000"/>
          </a:bodyPr>
          <a:lstStyle/>
          <a:p>
            <a:pPr>
              <a:buFont typeface="Arial" pitchFamily="34" charset="0"/>
              <a:buChar char="•"/>
            </a:pPr>
            <a:r>
              <a:rPr lang="en-US" dirty="0" smtClean="0"/>
              <a:t>Had one soldier next to each male immigrant</a:t>
            </a:r>
          </a:p>
          <a:p>
            <a:pPr>
              <a:buFont typeface="Arial" pitchFamily="34" charset="0"/>
              <a:buChar char="•"/>
            </a:pPr>
            <a:r>
              <a:rPr lang="en-US" dirty="0" smtClean="0"/>
              <a:t>“Halt, each man do your duty.”</a:t>
            </a:r>
          </a:p>
          <a:p>
            <a:pPr lvl="1">
              <a:buFont typeface="Arial" pitchFamily="34" charset="0"/>
              <a:buChar char="•"/>
            </a:pPr>
            <a:r>
              <a:rPr lang="en-US" sz="2200" dirty="0" smtClean="0"/>
              <a:t>Turned and shot the immigrant, or stepped back and allowed the Paiutes to do it</a:t>
            </a:r>
          </a:p>
          <a:p>
            <a:pPr>
              <a:buFont typeface="Arial" pitchFamily="34" charset="0"/>
              <a:buChar char="•"/>
            </a:pPr>
            <a:r>
              <a:rPr lang="en-US" dirty="0" smtClean="0"/>
              <a:t>Killed all of the men, then went and killed all of the women, and any children old enough to report</a:t>
            </a:r>
          </a:p>
          <a:p>
            <a:pPr lvl="1">
              <a:buFont typeface="Arial" pitchFamily="34" charset="0"/>
              <a:buChar char="•"/>
            </a:pPr>
            <a:r>
              <a:rPr lang="en-US" sz="2200" dirty="0" smtClean="0"/>
              <a:t>Only 18 small children were left alive</a:t>
            </a:r>
            <a:endParaRPr lang="en-US" sz="2200" dirty="0"/>
          </a:p>
        </p:txBody>
      </p:sp>
      <p:pic>
        <p:nvPicPr>
          <p:cNvPr id="2050" name="Picture 2"/>
          <p:cNvPicPr>
            <a:picLocks noGrp="1" noChangeAspect="1" noChangeArrowheads="1"/>
          </p:cNvPicPr>
          <p:nvPr>
            <p:ph sz="half" idx="2"/>
          </p:nvPr>
        </p:nvPicPr>
        <p:blipFill>
          <a:blip r:embed="rId3" cstate="print"/>
          <a:srcRect l="22052" r="22052"/>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Floyd</a:t>
            </a:r>
            <a:endParaRPr lang="en-US" dirty="0"/>
          </a:p>
        </p:txBody>
      </p:sp>
      <p:sp>
        <p:nvSpPr>
          <p:cNvPr id="3" name="Text Placeholder 2"/>
          <p:cNvSpPr>
            <a:spLocks noGrp="1"/>
          </p:cNvSpPr>
          <p:nvPr>
            <p:ph type="body" idx="4294967295"/>
          </p:nvPr>
        </p:nvSpPr>
        <p:spPr>
          <a:xfrm>
            <a:off x="228600" y="1371600"/>
            <a:ext cx="8915400" cy="5181600"/>
          </a:xfrm>
        </p:spPr>
        <p:txBody>
          <a:bodyPr>
            <a:normAutofit fontScale="92500"/>
          </a:bodyPr>
          <a:lstStyle/>
          <a:p>
            <a:pPr>
              <a:buFont typeface="Arial" pitchFamily="34" charset="0"/>
              <a:buChar char="•"/>
            </a:pPr>
            <a:r>
              <a:rPr lang="en-US" dirty="0" smtClean="0"/>
              <a:t>Army entered in spring of 1858 to find SLC</a:t>
            </a:r>
            <a:r>
              <a:rPr lang="en-US" dirty="0" smtClean="0">
                <a:solidFill>
                  <a:srgbClr val="FF0000"/>
                </a:solidFill>
              </a:rPr>
              <a:t> deserted</a:t>
            </a:r>
            <a:r>
              <a:rPr lang="en-US" dirty="0" smtClean="0"/>
              <a:t>.</a:t>
            </a:r>
          </a:p>
          <a:p>
            <a:pPr>
              <a:buFont typeface="Arial" pitchFamily="34" charset="0"/>
              <a:buChar char="•"/>
            </a:pPr>
            <a:r>
              <a:rPr lang="en-US" dirty="0" smtClean="0"/>
              <a:t>Set up a military base in the </a:t>
            </a:r>
            <a:r>
              <a:rPr lang="en-US" dirty="0" err="1" smtClean="0">
                <a:solidFill>
                  <a:srgbClr val="FF0000"/>
                </a:solidFill>
              </a:rPr>
              <a:t>Oquirrh</a:t>
            </a:r>
            <a:r>
              <a:rPr lang="en-US" dirty="0" smtClean="0"/>
              <a:t> Mountains; Camp </a:t>
            </a:r>
            <a:r>
              <a:rPr lang="en-US" dirty="0" smtClean="0">
                <a:solidFill>
                  <a:srgbClr val="FF0000"/>
                </a:solidFill>
              </a:rPr>
              <a:t>Floyd</a:t>
            </a:r>
          </a:p>
          <a:p>
            <a:pPr>
              <a:buFont typeface="Arial" pitchFamily="34" charset="0"/>
              <a:buChar char="•"/>
            </a:pPr>
            <a:r>
              <a:rPr lang="en-US" dirty="0" smtClean="0"/>
              <a:t> Good things that Camp Floyd or the army brought to Utah</a:t>
            </a:r>
          </a:p>
          <a:p>
            <a:pPr lvl="1">
              <a:buFont typeface="Arial" pitchFamily="34" charset="0"/>
              <a:buChar char="•"/>
            </a:pPr>
            <a:r>
              <a:rPr lang="en-US" dirty="0" smtClean="0"/>
              <a:t>Strengthened Utah’s economy, provided jobs, soldiers had to buy supplies from Utahans</a:t>
            </a:r>
          </a:p>
          <a:p>
            <a:pPr>
              <a:buFont typeface="Arial" pitchFamily="34" charset="0"/>
              <a:buChar char="•"/>
            </a:pPr>
            <a:r>
              <a:rPr lang="en-US" dirty="0" smtClean="0"/>
              <a:t> Bad things that Camp Floyd or the army brought to Utah</a:t>
            </a:r>
            <a:endParaRPr lang="en-US" sz="2200" dirty="0" smtClean="0"/>
          </a:p>
          <a:p>
            <a:pPr lvl="1">
              <a:buFont typeface="Arial" pitchFamily="34" charset="0"/>
              <a:buChar char="•"/>
            </a:pPr>
            <a:r>
              <a:rPr lang="en-US" sz="2200" dirty="0" smtClean="0"/>
              <a:t>Brought the “Wild West” to Utah… gamblers, saloons, prostitution, cattle rustlers, etc. </a:t>
            </a:r>
          </a:p>
          <a:p>
            <a:pPr lvl="1">
              <a:buFont typeface="Arial" pitchFamily="34" charset="0"/>
              <a:buChar char="•"/>
            </a:pPr>
            <a:r>
              <a:rPr lang="en-US" sz="2200" dirty="0" smtClean="0"/>
              <a:t>Had to have a gun or didn’t feel safe</a:t>
            </a:r>
          </a:p>
          <a:p>
            <a:pPr>
              <a:buFont typeface="Arial" pitchFamily="34" charset="0"/>
              <a:buChar char="•"/>
            </a:pPr>
            <a:r>
              <a:rPr lang="en-US" dirty="0" smtClean="0"/>
              <a:t>Johnston’s army called back when </a:t>
            </a:r>
            <a:r>
              <a:rPr lang="en-US" dirty="0" smtClean="0">
                <a:solidFill>
                  <a:srgbClr val="FF0000"/>
                </a:solidFill>
              </a:rPr>
              <a:t>Civil War </a:t>
            </a:r>
            <a:r>
              <a:rPr lang="en-US" dirty="0" smtClean="0"/>
              <a:t>started in 1860</a:t>
            </a:r>
          </a:p>
          <a:p>
            <a:pPr lvl="1">
              <a:buFont typeface="Arial" pitchFamily="34" charset="0"/>
              <a:buChar char="•"/>
            </a:pPr>
            <a:r>
              <a:rPr lang="en-US" sz="2200" dirty="0" smtClean="0"/>
              <a:t>War </a:t>
            </a:r>
            <a:r>
              <a:rPr lang="en-US" sz="2200" dirty="0" smtClean="0">
                <a:solidFill>
                  <a:srgbClr val="FF0000"/>
                </a:solidFill>
              </a:rPr>
              <a:t>ended </a:t>
            </a:r>
            <a:r>
              <a:rPr lang="en-US" sz="2200" dirty="0" smtClean="0"/>
              <a:t>without a shot fired</a:t>
            </a:r>
          </a:p>
          <a:p>
            <a:pPr lvl="1">
              <a:buFont typeface="Arial" pitchFamily="34" charset="0"/>
              <a:buChar char="•"/>
            </a:pPr>
            <a:r>
              <a:rPr lang="en-US" sz="2200" dirty="0" smtClean="0"/>
              <a:t>Colonel Patrick </a:t>
            </a:r>
            <a:r>
              <a:rPr lang="en-US" sz="2200" dirty="0" smtClean="0">
                <a:solidFill>
                  <a:srgbClr val="FF0000"/>
                </a:solidFill>
              </a:rPr>
              <a:t>Connor</a:t>
            </a:r>
            <a:r>
              <a:rPr lang="en-US" sz="2200" dirty="0" smtClean="0"/>
              <a:t> replaces Johnston’s army</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New Governor</a:t>
            </a:r>
            <a:endParaRPr lang="en-US" dirty="0"/>
          </a:p>
        </p:txBody>
      </p:sp>
      <p:sp>
        <p:nvSpPr>
          <p:cNvPr id="3" name="Text Placeholder 2"/>
          <p:cNvSpPr>
            <a:spLocks noGrp="1"/>
          </p:cNvSpPr>
          <p:nvPr>
            <p:ph sz="quarter" idx="1"/>
          </p:nvPr>
        </p:nvSpPr>
        <p:spPr/>
        <p:txBody>
          <a:bodyPr>
            <a:normAutofit/>
          </a:bodyPr>
          <a:lstStyle/>
          <a:p>
            <a:pPr>
              <a:buFont typeface="Arial" pitchFamily="34" charset="0"/>
              <a:buChar char="•"/>
            </a:pPr>
            <a:r>
              <a:rPr lang="en-US" dirty="0" smtClean="0"/>
              <a:t>Alfred </a:t>
            </a:r>
            <a:r>
              <a:rPr lang="en-US" dirty="0" smtClean="0">
                <a:solidFill>
                  <a:srgbClr val="FF0000"/>
                </a:solidFill>
              </a:rPr>
              <a:t>Cumming</a:t>
            </a:r>
            <a:r>
              <a:rPr lang="en-US" dirty="0" smtClean="0"/>
              <a:t>, the new governor, tried to be </a:t>
            </a:r>
            <a:r>
              <a:rPr lang="en-US" dirty="0" smtClean="0">
                <a:solidFill>
                  <a:srgbClr val="FF0000"/>
                </a:solidFill>
              </a:rPr>
              <a:t>fair</a:t>
            </a:r>
            <a:r>
              <a:rPr lang="en-US" dirty="0" smtClean="0"/>
              <a:t> to all people</a:t>
            </a:r>
          </a:p>
          <a:p>
            <a:pPr lvl="1">
              <a:buFont typeface="Arial" pitchFamily="34" charset="0"/>
              <a:buChar char="•"/>
            </a:pPr>
            <a:r>
              <a:rPr lang="en-US" sz="2200" dirty="0" smtClean="0"/>
              <a:t>Won more </a:t>
            </a:r>
            <a:r>
              <a:rPr lang="en-US" sz="2200" dirty="0" smtClean="0">
                <a:solidFill>
                  <a:srgbClr val="FF0000"/>
                </a:solidFill>
              </a:rPr>
              <a:t>friends</a:t>
            </a:r>
            <a:r>
              <a:rPr lang="en-US" sz="2200" dirty="0" smtClean="0"/>
              <a:t> than enemies</a:t>
            </a:r>
          </a:p>
          <a:p>
            <a:pPr>
              <a:buFont typeface="Arial" pitchFamily="34" charset="0"/>
              <a:buChar char="•"/>
            </a:pPr>
            <a:r>
              <a:rPr lang="en-US" dirty="0" smtClean="0"/>
              <a:t>Abraham Lincoln sent Colonel Patrick </a:t>
            </a:r>
            <a:r>
              <a:rPr lang="en-US" dirty="0" smtClean="0">
                <a:solidFill>
                  <a:srgbClr val="FF0000"/>
                </a:solidFill>
              </a:rPr>
              <a:t>Connor</a:t>
            </a:r>
            <a:r>
              <a:rPr lang="en-US" dirty="0" smtClean="0"/>
              <a:t> with a group of men to “protect overland </a:t>
            </a:r>
            <a:r>
              <a:rPr lang="en-US" dirty="0" smtClean="0">
                <a:solidFill>
                  <a:srgbClr val="FF0000"/>
                </a:solidFill>
              </a:rPr>
              <a:t>mail</a:t>
            </a:r>
            <a:r>
              <a:rPr lang="en-US" dirty="0" smtClean="0"/>
              <a:t> route”</a:t>
            </a:r>
          </a:p>
          <a:p>
            <a:pPr lvl="1">
              <a:buFont typeface="Arial" pitchFamily="34" charset="0"/>
              <a:buChar char="•"/>
            </a:pPr>
            <a:r>
              <a:rPr lang="en-US" sz="2200" dirty="0" smtClean="0"/>
              <a:t>Probably to keep an </a:t>
            </a:r>
            <a:r>
              <a:rPr lang="en-US" sz="2200" dirty="0" smtClean="0">
                <a:solidFill>
                  <a:srgbClr val="FF0000"/>
                </a:solidFill>
              </a:rPr>
              <a:t>eye</a:t>
            </a:r>
            <a:r>
              <a:rPr lang="en-US" sz="2200" dirty="0" smtClean="0"/>
              <a:t> on the Mormons</a:t>
            </a:r>
          </a:p>
          <a:p>
            <a:pPr lvl="1">
              <a:buFont typeface="Arial" pitchFamily="34" charset="0"/>
              <a:buChar char="•"/>
            </a:pPr>
            <a:r>
              <a:rPr lang="en-US" sz="2200" dirty="0" smtClean="0"/>
              <a:t>Cold War</a:t>
            </a:r>
            <a:endParaRPr 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Compromise of </a:t>
            </a:r>
            <a:r>
              <a:rPr lang="en-US" dirty="0" smtClean="0">
                <a:solidFill>
                  <a:srgbClr val="FF0000"/>
                </a:solidFill>
              </a:rPr>
              <a:t>1850</a:t>
            </a:r>
            <a:endParaRPr lang="en-US" dirty="0">
              <a:solidFill>
                <a:srgbClr val="FF0000"/>
              </a:solidFill>
            </a:endParaRPr>
          </a:p>
        </p:txBody>
      </p:sp>
      <p:sp>
        <p:nvSpPr>
          <p:cNvPr id="8" name="Text Placeholder 7"/>
          <p:cNvSpPr>
            <a:spLocks noGrp="1"/>
          </p:cNvSpPr>
          <p:nvPr>
            <p:ph sz="quarter" idx="1"/>
          </p:nvPr>
        </p:nvSpPr>
        <p:spPr/>
        <p:txBody>
          <a:bodyPr>
            <a:normAutofit/>
          </a:bodyPr>
          <a:lstStyle/>
          <a:p>
            <a:pPr>
              <a:buFont typeface="Arial" pitchFamily="34" charset="0"/>
              <a:buChar char="•"/>
            </a:pPr>
            <a:r>
              <a:rPr lang="en-US" sz="2800" dirty="0" smtClean="0"/>
              <a:t>Issue of </a:t>
            </a:r>
            <a:r>
              <a:rPr lang="en-US" sz="2800" dirty="0" smtClean="0">
                <a:solidFill>
                  <a:srgbClr val="FF0000"/>
                </a:solidFill>
              </a:rPr>
              <a:t>slavery </a:t>
            </a:r>
            <a:r>
              <a:rPr lang="en-US" sz="2800" dirty="0" smtClean="0"/>
              <a:t>divided North and South</a:t>
            </a:r>
          </a:p>
          <a:p>
            <a:pPr lvl="1">
              <a:buFont typeface="Arial" pitchFamily="34" charset="0"/>
              <a:buChar char="•"/>
            </a:pPr>
            <a:r>
              <a:rPr lang="en-US" sz="2200" dirty="0" smtClean="0"/>
              <a:t>Evenly split in Senate – half of states were free and half were slave</a:t>
            </a:r>
          </a:p>
          <a:p>
            <a:pPr>
              <a:buFont typeface="Arial" pitchFamily="34" charset="0"/>
              <a:buChar char="•"/>
            </a:pPr>
            <a:r>
              <a:rPr lang="en-US" sz="2800" dirty="0" smtClean="0">
                <a:solidFill>
                  <a:srgbClr val="FF0000"/>
                </a:solidFill>
              </a:rPr>
              <a:t>California</a:t>
            </a:r>
            <a:r>
              <a:rPr lang="en-US" sz="2800" dirty="0" smtClean="0"/>
              <a:t> asked to join as a </a:t>
            </a:r>
            <a:r>
              <a:rPr lang="en-US" sz="2800" dirty="0" smtClean="0">
                <a:solidFill>
                  <a:srgbClr val="FF0000"/>
                </a:solidFill>
              </a:rPr>
              <a:t>free</a:t>
            </a:r>
            <a:r>
              <a:rPr lang="en-US" sz="2800" dirty="0" smtClean="0"/>
              <a:t> state</a:t>
            </a:r>
          </a:p>
          <a:p>
            <a:pPr lvl="1">
              <a:buFont typeface="Arial" pitchFamily="34" charset="0"/>
              <a:buChar char="•"/>
            </a:pPr>
            <a:r>
              <a:rPr lang="en-US" sz="2200" dirty="0" smtClean="0"/>
              <a:t>Would tip the </a:t>
            </a:r>
            <a:r>
              <a:rPr lang="en-US" sz="2200" dirty="0" smtClean="0">
                <a:solidFill>
                  <a:srgbClr val="FF0000"/>
                </a:solidFill>
              </a:rPr>
              <a:t>balance</a:t>
            </a:r>
          </a:p>
          <a:p>
            <a:pPr>
              <a:buFont typeface="Arial" pitchFamily="34" charset="0"/>
              <a:buChar char="•"/>
            </a:pPr>
            <a:r>
              <a:rPr lang="en-US" sz="2800" dirty="0" smtClean="0"/>
              <a:t>Henry Clay (Great Compromiser) said to allow CA in, and create 2 territories – New Mexico and Utah – which could </a:t>
            </a:r>
            <a:r>
              <a:rPr lang="en-US" sz="2800" dirty="0" smtClean="0">
                <a:solidFill>
                  <a:srgbClr val="FF0000"/>
                </a:solidFill>
              </a:rPr>
              <a:t>decide</a:t>
            </a:r>
            <a:r>
              <a:rPr lang="en-US" sz="2800" dirty="0" smtClean="0"/>
              <a:t> for themselves if they were free or slave territories. (The compromise also included the fugitive slave 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988069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Polygamy</a:t>
            </a:r>
          </a:p>
          <a:p>
            <a:r>
              <a:rPr lang="en-US" dirty="0" smtClean="0"/>
              <a:t>No Political Parties</a:t>
            </a:r>
          </a:p>
          <a:p>
            <a:r>
              <a:rPr lang="en-US" dirty="0" smtClean="0"/>
              <a:t>Too Large of a land mass for the Population</a:t>
            </a:r>
            <a:endParaRPr lang="en-US" dirty="0"/>
          </a:p>
        </p:txBody>
      </p:sp>
      <p:sp>
        <p:nvSpPr>
          <p:cNvPr id="3" name="Title 2"/>
          <p:cNvSpPr>
            <a:spLocks noGrp="1"/>
          </p:cNvSpPr>
          <p:nvPr>
            <p:ph type="title"/>
          </p:nvPr>
        </p:nvSpPr>
        <p:spPr/>
        <p:txBody>
          <a:bodyPr/>
          <a:lstStyle/>
          <a:p>
            <a:r>
              <a:rPr lang="en-US" dirty="0" smtClean="0"/>
              <a:t>Why was it so hard for Utah to become a state? </a:t>
            </a:r>
            <a:endParaRPr lang="en-US" dirty="0"/>
          </a:p>
        </p:txBody>
      </p:sp>
    </p:spTree>
    <p:extLst>
      <p:ext uri="{BB962C8B-B14F-4D97-AF65-F5344CB8AC3E}">
        <p14:creationId xmlns:p14="http://schemas.microsoft.com/office/powerpoint/2010/main" val="2137990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2547938"/>
            <a:ext cx="4495800" cy="3852862"/>
          </a:xfrm>
        </p:spPr>
        <p:txBody>
          <a:bodyPr>
            <a:noAutofit/>
          </a:bodyPr>
          <a:lstStyle/>
          <a:p>
            <a:r>
              <a:rPr lang="en-US" sz="2400" dirty="0" smtClean="0"/>
              <a:t>Did you know that Brigham Young had 56 wives… many were widows that were older than him that he cared for. He had a total of 57 children with 16 of his wives.  </a:t>
            </a:r>
            <a:endParaRPr lang="en-US" sz="2400" dirty="0"/>
          </a:p>
        </p:txBody>
      </p:sp>
      <p:sp>
        <p:nvSpPr>
          <p:cNvPr id="2" name="Title 1"/>
          <p:cNvSpPr>
            <a:spLocks noGrp="1"/>
          </p:cNvSpPr>
          <p:nvPr>
            <p:ph type="title"/>
          </p:nvPr>
        </p:nvSpPr>
        <p:spPr/>
        <p:txBody>
          <a:bodyPr/>
          <a:lstStyle/>
          <a:p>
            <a:r>
              <a:rPr lang="en-US" dirty="0" smtClean="0"/>
              <a:t>Polygamy</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029200" y="2546405"/>
            <a:ext cx="4114800" cy="4311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Polygamy</a:t>
            </a:r>
            <a:endParaRPr lang="en-US" dirty="0"/>
          </a:p>
        </p:txBody>
      </p:sp>
      <p:sp>
        <p:nvSpPr>
          <p:cNvPr id="3" name="Text Placeholder 2"/>
          <p:cNvSpPr>
            <a:spLocks noGrp="1"/>
          </p:cNvSpPr>
          <p:nvPr>
            <p:ph sz="half" idx="1"/>
          </p:nvPr>
        </p:nvSpPr>
        <p:spPr>
          <a:xfrm>
            <a:off x="228600" y="1447800"/>
            <a:ext cx="4419600" cy="5105400"/>
          </a:xfrm>
        </p:spPr>
        <p:txBody>
          <a:bodyPr>
            <a:normAutofit fontScale="92500" lnSpcReduction="10000"/>
          </a:bodyPr>
          <a:lstStyle/>
          <a:p>
            <a:pPr>
              <a:buFont typeface="Arial" pitchFamily="34" charset="0"/>
              <a:buChar char="•"/>
            </a:pPr>
            <a:r>
              <a:rPr lang="en-US" dirty="0" smtClean="0"/>
              <a:t>People in the </a:t>
            </a:r>
            <a:r>
              <a:rPr lang="en-US" dirty="0" smtClean="0">
                <a:solidFill>
                  <a:srgbClr val="FF0000"/>
                </a:solidFill>
              </a:rPr>
              <a:t>East</a:t>
            </a:r>
            <a:r>
              <a:rPr lang="en-US" dirty="0" smtClean="0"/>
              <a:t> believed that if women in Utah could </a:t>
            </a:r>
            <a:r>
              <a:rPr lang="en-US" dirty="0" smtClean="0">
                <a:solidFill>
                  <a:srgbClr val="FF0000"/>
                </a:solidFill>
              </a:rPr>
              <a:t>vote</a:t>
            </a:r>
            <a:r>
              <a:rPr lang="en-US" dirty="0" smtClean="0"/>
              <a:t>, they would </a:t>
            </a:r>
            <a:r>
              <a:rPr lang="en-US" dirty="0" smtClean="0">
                <a:solidFill>
                  <a:srgbClr val="FF0000"/>
                </a:solidFill>
              </a:rPr>
              <a:t>end </a:t>
            </a:r>
            <a:r>
              <a:rPr lang="en-US" dirty="0" smtClean="0"/>
              <a:t>polygamy</a:t>
            </a:r>
          </a:p>
          <a:p>
            <a:pPr lvl="1">
              <a:buFont typeface="Arial" pitchFamily="34" charset="0"/>
              <a:buChar char="•"/>
            </a:pPr>
            <a:r>
              <a:rPr lang="en-US" sz="2200" dirty="0" smtClean="0"/>
              <a:t>When they </a:t>
            </a:r>
            <a:r>
              <a:rPr lang="en-US" sz="2200" dirty="0" smtClean="0">
                <a:solidFill>
                  <a:srgbClr val="FF0000"/>
                </a:solidFill>
              </a:rPr>
              <a:t>didn’t</a:t>
            </a:r>
            <a:r>
              <a:rPr lang="en-US" sz="2200" dirty="0" smtClean="0"/>
              <a:t>, the federal government took </a:t>
            </a:r>
            <a:r>
              <a:rPr lang="en-US" sz="2200" dirty="0" smtClean="0">
                <a:solidFill>
                  <a:srgbClr val="FF0000"/>
                </a:solidFill>
              </a:rPr>
              <a:t>away</a:t>
            </a:r>
            <a:r>
              <a:rPr lang="en-US" sz="2200" dirty="0" smtClean="0"/>
              <a:t> the right to vote as </a:t>
            </a:r>
            <a:r>
              <a:rPr lang="en-US" sz="2200" dirty="0" smtClean="0">
                <a:solidFill>
                  <a:srgbClr val="FF0000"/>
                </a:solidFill>
              </a:rPr>
              <a:t>punishment</a:t>
            </a:r>
          </a:p>
          <a:p>
            <a:pPr>
              <a:buFont typeface="Arial" pitchFamily="34" charset="0"/>
              <a:buChar char="•"/>
            </a:pPr>
            <a:r>
              <a:rPr lang="en-US" dirty="0" smtClean="0"/>
              <a:t>Republican Party’s platform was to eliminate the “twins of barbarism – </a:t>
            </a:r>
            <a:r>
              <a:rPr lang="en-US" dirty="0" smtClean="0">
                <a:solidFill>
                  <a:srgbClr val="FF0000"/>
                </a:solidFill>
              </a:rPr>
              <a:t>slavery</a:t>
            </a:r>
            <a:r>
              <a:rPr lang="en-US" dirty="0" smtClean="0"/>
              <a:t> and polygamy”</a:t>
            </a:r>
          </a:p>
          <a:p>
            <a:pPr>
              <a:buFont typeface="Arial" pitchFamily="34" charset="0"/>
              <a:buChar char="•"/>
            </a:pPr>
            <a:r>
              <a:rPr lang="en-US" dirty="0" smtClean="0"/>
              <a:t>Passed </a:t>
            </a:r>
            <a:r>
              <a:rPr lang="en-US" dirty="0" smtClean="0">
                <a:solidFill>
                  <a:srgbClr val="FF0000"/>
                </a:solidFill>
              </a:rPr>
              <a:t>laws</a:t>
            </a:r>
            <a:r>
              <a:rPr lang="en-US" dirty="0" smtClean="0"/>
              <a:t> making polygamy </a:t>
            </a:r>
            <a:r>
              <a:rPr lang="en-US" dirty="0" smtClean="0">
                <a:solidFill>
                  <a:srgbClr val="FF0000"/>
                </a:solidFill>
              </a:rPr>
              <a:t>illegal</a:t>
            </a:r>
            <a:r>
              <a:rPr lang="en-US" dirty="0" smtClean="0"/>
              <a:t> – could be arrested for </a:t>
            </a:r>
            <a:r>
              <a:rPr lang="en-US" dirty="0" smtClean="0">
                <a:solidFill>
                  <a:srgbClr val="FF0000"/>
                </a:solidFill>
              </a:rPr>
              <a:t>5</a:t>
            </a:r>
            <a:r>
              <a:rPr lang="en-US" dirty="0" smtClean="0"/>
              <a:t> years and fined $500 (equal to $11,000 today).</a:t>
            </a:r>
            <a:endParaRPr lang="en-US" dirty="0"/>
          </a:p>
        </p:txBody>
      </p:sp>
      <p:pic>
        <p:nvPicPr>
          <p:cNvPr id="3077" name="Picture 5"/>
          <p:cNvPicPr>
            <a:picLocks noGrp="1" noChangeAspect="1" noChangeArrowheads="1"/>
          </p:cNvPicPr>
          <p:nvPr>
            <p:ph sz="half" idx="2"/>
          </p:nvPr>
        </p:nvPicPr>
        <p:blipFill>
          <a:blip r:embed="rId3" cstate="print"/>
          <a:srcRect l="19268" r="19268"/>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534400" cy="758952"/>
          </a:xfrm>
        </p:spPr>
        <p:txBody>
          <a:bodyPr/>
          <a:lstStyle/>
          <a:p>
            <a:r>
              <a:rPr lang="en-US" dirty="0" smtClean="0"/>
              <a:t>Reynolds v. United States</a:t>
            </a:r>
            <a:endParaRPr lang="en-US" dirty="0"/>
          </a:p>
        </p:txBody>
      </p:sp>
      <p:sp>
        <p:nvSpPr>
          <p:cNvPr id="6" name="Text Placeholder 5"/>
          <p:cNvSpPr>
            <a:spLocks noGrp="1"/>
          </p:cNvSpPr>
          <p:nvPr>
            <p:ph sz="quarter" idx="1"/>
          </p:nvPr>
        </p:nvSpPr>
        <p:spPr/>
        <p:txBody>
          <a:bodyPr/>
          <a:lstStyle/>
          <a:p>
            <a:pPr>
              <a:buFont typeface="Arial" pitchFamily="34" charset="0"/>
              <a:buChar char="•"/>
            </a:pPr>
            <a:r>
              <a:rPr lang="en-US" dirty="0" smtClean="0"/>
              <a:t>Mormons believed polygamy was protected under the</a:t>
            </a:r>
            <a:r>
              <a:rPr lang="en-US" dirty="0" smtClean="0">
                <a:solidFill>
                  <a:srgbClr val="FF0000"/>
                </a:solidFill>
              </a:rPr>
              <a:t> 1</a:t>
            </a:r>
            <a:r>
              <a:rPr lang="en-US" baseline="30000" dirty="0" smtClean="0">
                <a:solidFill>
                  <a:srgbClr val="FF0000"/>
                </a:solidFill>
              </a:rPr>
              <a:t>st</a:t>
            </a:r>
            <a:r>
              <a:rPr lang="en-US" dirty="0" smtClean="0">
                <a:solidFill>
                  <a:srgbClr val="FF0000"/>
                </a:solidFill>
              </a:rPr>
              <a:t> </a:t>
            </a:r>
            <a:r>
              <a:rPr lang="en-US" dirty="0" smtClean="0"/>
              <a:t>amendment, and that the </a:t>
            </a:r>
            <a:r>
              <a:rPr lang="en-US" dirty="0" smtClean="0">
                <a:solidFill>
                  <a:srgbClr val="FF0000"/>
                </a:solidFill>
              </a:rPr>
              <a:t>Supreme</a:t>
            </a:r>
            <a:r>
              <a:rPr lang="en-US" dirty="0" smtClean="0"/>
              <a:t> Court would agree</a:t>
            </a:r>
          </a:p>
          <a:p>
            <a:pPr>
              <a:buFont typeface="Arial" pitchFamily="34" charset="0"/>
              <a:buChar char="•"/>
            </a:pPr>
            <a:r>
              <a:rPr lang="en-US" dirty="0" smtClean="0"/>
              <a:t>Took the case to the Supreme Court, but the Court decided that </a:t>
            </a:r>
            <a:r>
              <a:rPr lang="en-US" i="1" dirty="0" smtClean="0">
                <a:solidFill>
                  <a:srgbClr val="FF0000"/>
                </a:solidFill>
              </a:rPr>
              <a:t>beliefs</a:t>
            </a:r>
            <a:r>
              <a:rPr lang="en-US" dirty="0" smtClean="0"/>
              <a:t> not </a:t>
            </a:r>
            <a:r>
              <a:rPr lang="en-US" i="1" dirty="0" smtClean="0">
                <a:solidFill>
                  <a:srgbClr val="FF0000"/>
                </a:solidFill>
              </a:rPr>
              <a:t>practices</a:t>
            </a:r>
            <a:r>
              <a:rPr lang="en-US" dirty="0" smtClean="0"/>
              <a:t> were protected</a:t>
            </a:r>
          </a:p>
          <a:p>
            <a:pPr>
              <a:buFont typeface="Arial" pitchFamily="34" charset="0"/>
              <a:buChar char="•"/>
            </a:pPr>
            <a:r>
              <a:rPr lang="en-US" dirty="0" smtClean="0"/>
              <a:t>Polygamy declared </a:t>
            </a:r>
            <a:r>
              <a:rPr lang="en-US" dirty="0" smtClean="0">
                <a:solidFill>
                  <a:srgbClr val="FF0000"/>
                </a:solidFill>
              </a:rPr>
              <a:t>illegal</a:t>
            </a:r>
          </a:p>
          <a:p>
            <a:pPr>
              <a:buFont typeface="Arial" pitchFamily="34" charset="0"/>
              <a:buChar char="•"/>
            </a:pPr>
            <a:r>
              <a:rPr lang="en-US" dirty="0" smtClean="0"/>
              <a:t>“Can a man excuse his practices…because of his beliefs?  To permit this would be to…permit every citizen to become a law unto himself.” (Chief Justice Waite)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Text Placeholder 2"/>
          <p:cNvSpPr>
            <a:spLocks noGrp="1"/>
          </p:cNvSpPr>
          <p:nvPr>
            <p:ph type="body" idx="4294967295"/>
          </p:nvPr>
        </p:nvSpPr>
        <p:spPr>
          <a:xfrm>
            <a:off x="228600" y="1371600"/>
            <a:ext cx="8763000" cy="5486400"/>
          </a:xfrm>
        </p:spPr>
        <p:txBody>
          <a:bodyPr>
            <a:normAutofit/>
          </a:bodyPr>
          <a:lstStyle/>
          <a:p>
            <a:pPr>
              <a:buFont typeface="Arial" pitchFamily="34" charset="0"/>
              <a:buChar char="•"/>
            </a:pPr>
            <a:r>
              <a:rPr lang="en-US" dirty="0" err="1" smtClean="0">
                <a:solidFill>
                  <a:srgbClr val="FF0000"/>
                </a:solidFill>
              </a:rPr>
              <a:t>Cohab</a:t>
            </a:r>
            <a:r>
              <a:rPr lang="en-US" dirty="0" smtClean="0"/>
              <a:t> hunting: informers were paid $20 for each </a:t>
            </a:r>
            <a:r>
              <a:rPr lang="en-US" dirty="0" smtClean="0">
                <a:solidFill>
                  <a:srgbClr val="FF0000"/>
                </a:solidFill>
              </a:rPr>
              <a:t>polygamist</a:t>
            </a:r>
            <a:r>
              <a:rPr lang="en-US" dirty="0" smtClean="0"/>
              <a:t> they found ($450 of today’s money)</a:t>
            </a:r>
          </a:p>
          <a:p>
            <a:pPr lvl="1">
              <a:buFont typeface="Arial" pitchFamily="34" charset="0"/>
              <a:buChar char="•"/>
            </a:pPr>
            <a:r>
              <a:rPr lang="en-US" sz="2200" dirty="0" smtClean="0"/>
              <a:t>Became a favorite pastime and source of </a:t>
            </a:r>
            <a:r>
              <a:rPr lang="en-US" sz="2200" dirty="0" smtClean="0">
                <a:solidFill>
                  <a:srgbClr val="FF0000"/>
                </a:solidFill>
              </a:rPr>
              <a:t>income </a:t>
            </a:r>
            <a:r>
              <a:rPr lang="en-US" sz="2200" dirty="0" smtClean="0"/>
              <a:t>for Utahans</a:t>
            </a:r>
          </a:p>
          <a:p>
            <a:pPr>
              <a:buFont typeface="Arial" pitchFamily="34" charset="0"/>
              <a:buChar char="•"/>
            </a:pPr>
            <a:r>
              <a:rPr lang="en-US" dirty="0" smtClean="0"/>
              <a:t>Many Mormon men chose to go to </a:t>
            </a:r>
            <a:r>
              <a:rPr lang="en-US" dirty="0" smtClean="0">
                <a:solidFill>
                  <a:srgbClr val="FF0000"/>
                </a:solidFill>
              </a:rPr>
              <a:t>prison</a:t>
            </a:r>
            <a:r>
              <a:rPr lang="en-US" dirty="0" smtClean="0"/>
              <a:t> rather than give up polygamy</a:t>
            </a:r>
          </a:p>
          <a:p>
            <a:pPr>
              <a:buFont typeface="Arial" pitchFamily="34" charset="0"/>
              <a:buChar char="•"/>
            </a:pPr>
            <a:r>
              <a:rPr lang="en-US" dirty="0" smtClean="0"/>
              <a:t>Many polygamists went into </a:t>
            </a:r>
            <a:r>
              <a:rPr lang="en-US" dirty="0" smtClean="0">
                <a:solidFill>
                  <a:srgbClr val="FF0000"/>
                </a:solidFill>
              </a:rPr>
              <a:t>hiding.  </a:t>
            </a:r>
            <a:r>
              <a:rPr lang="en-US" dirty="0" smtClean="0"/>
              <a:t>Others went to </a:t>
            </a:r>
            <a:r>
              <a:rPr lang="en-US" dirty="0" smtClean="0">
                <a:solidFill>
                  <a:srgbClr val="FF0000"/>
                </a:solidFill>
              </a:rPr>
              <a:t>Mexico</a:t>
            </a:r>
            <a:r>
              <a:rPr lang="en-US" dirty="0" smtClean="0"/>
              <a:t> or </a:t>
            </a:r>
            <a:r>
              <a:rPr lang="en-US" dirty="0" smtClean="0">
                <a:solidFill>
                  <a:srgbClr val="FF0000"/>
                </a:solidFill>
              </a:rPr>
              <a:t>Canada</a:t>
            </a:r>
            <a:r>
              <a:rPr lang="en-US" dirty="0" smtClean="0"/>
              <a:t>.  Others were called on missions to foreign countries.</a:t>
            </a:r>
          </a:p>
          <a:p>
            <a:pPr lvl="1">
              <a:buFont typeface="Arial" pitchFamily="34" charset="0"/>
              <a:buChar char="•"/>
            </a:pPr>
            <a:r>
              <a:rPr lang="en-US" sz="2200" dirty="0" smtClean="0"/>
              <a:t>John </a:t>
            </a:r>
            <a:r>
              <a:rPr lang="en-US" sz="2200" dirty="0" smtClean="0">
                <a:solidFill>
                  <a:srgbClr val="FF0000"/>
                </a:solidFill>
              </a:rPr>
              <a:t>Taylor</a:t>
            </a:r>
            <a:r>
              <a:rPr lang="en-US" sz="2200" dirty="0" smtClean="0"/>
              <a:t> became the leader in 1877, and died while in hiding in 1887</a:t>
            </a:r>
            <a:endParaRPr lang="en-US" sz="2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2"/>
          </p:nvPr>
        </p:nvSpPr>
        <p:spPr>
          <a:xfrm>
            <a:off x="228600" y="1447800"/>
            <a:ext cx="4572000" cy="5410200"/>
          </a:xfrm>
        </p:spPr>
        <p:txBody>
          <a:bodyPr>
            <a:normAutofit fontScale="92500" lnSpcReduction="10000"/>
          </a:bodyPr>
          <a:lstStyle/>
          <a:p>
            <a:pPr>
              <a:buFont typeface="Arial" pitchFamily="34" charset="0"/>
              <a:buChar char="•"/>
            </a:pPr>
            <a:r>
              <a:rPr lang="en-US" dirty="0" smtClean="0"/>
              <a:t>Impossible for Mormons to live </a:t>
            </a:r>
            <a:r>
              <a:rPr lang="en-US" u="sng" dirty="0" smtClean="0">
                <a:solidFill>
                  <a:srgbClr val="FFFF00"/>
                </a:solidFill>
              </a:rPr>
              <a:t>polygamy</a:t>
            </a:r>
          </a:p>
          <a:p>
            <a:pPr>
              <a:buFont typeface="Arial" pitchFamily="34" charset="0"/>
              <a:buChar char="•"/>
            </a:pPr>
            <a:r>
              <a:rPr lang="en-US" dirty="0" smtClean="0"/>
              <a:t>President </a:t>
            </a:r>
            <a:r>
              <a:rPr lang="en-US" dirty="0" err="1" smtClean="0"/>
              <a:t>Wilford</a:t>
            </a:r>
            <a:r>
              <a:rPr lang="en-US" dirty="0" smtClean="0"/>
              <a:t> Woodruff (4</a:t>
            </a:r>
            <a:r>
              <a:rPr lang="en-US" baseline="30000" dirty="0" smtClean="0"/>
              <a:t>th</a:t>
            </a:r>
            <a:r>
              <a:rPr lang="en-US" dirty="0" smtClean="0"/>
              <a:t> leader) issued the Manifesto in 1890, </a:t>
            </a:r>
            <a:r>
              <a:rPr lang="en-US" dirty="0" smtClean="0">
                <a:solidFill>
                  <a:srgbClr val="FF0000"/>
                </a:solidFill>
              </a:rPr>
              <a:t>ending </a:t>
            </a:r>
            <a:r>
              <a:rPr lang="en-US" dirty="0" smtClean="0"/>
              <a:t>polygamy</a:t>
            </a:r>
          </a:p>
          <a:p>
            <a:pPr>
              <a:buFont typeface="Arial" pitchFamily="34" charset="0"/>
              <a:buChar char="•"/>
            </a:pPr>
            <a:r>
              <a:rPr lang="en-US" sz="1800" dirty="0" smtClean="0"/>
              <a:t>“Inasmuch as laws have been enacted by Congress forbidding plural marriages, which laws have been pronounced constitutional by the court of last resort, I hereby declare my intention to submit to those laws, and to use my influence with the members of the Church over which I preside to have them do likewise…I publicly declare that my advice to the Latter-day Saints is to refrain from contracting any marriages forbidden by the law of the land.” (Woodruff)</a:t>
            </a:r>
            <a:endParaRPr lang="en-US" sz="1800" dirty="0"/>
          </a:p>
        </p:txBody>
      </p:sp>
      <p:sp>
        <p:nvSpPr>
          <p:cNvPr id="2" name="Title 1"/>
          <p:cNvSpPr>
            <a:spLocks noGrp="1"/>
          </p:cNvSpPr>
          <p:nvPr>
            <p:ph type="title"/>
          </p:nvPr>
        </p:nvSpPr>
        <p:spPr/>
        <p:txBody>
          <a:bodyPr/>
          <a:lstStyle/>
          <a:p>
            <a:r>
              <a:rPr lang="en-US" dirty="0" smtClean="0"/>
              <a:t>The Manifesto</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800600" y="1524000"/>
            <a:ext cx="3962400" cy="4927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le:Wpdms deseret utah territory legend.png"/>
          <p:cNvPicPr>
            <a:picLocks noGrp="1" noChangeAspect="1" noChangeArrowheads="1"/>
          </p:cNvPicPr>
          <p:nvPr>
            <p:ph sz="quarter" idx="2"/>
          </p:nvPr>
        </p:nvPicPr>
        <p:blipFill>
          <a:blip r:embed="rId3" cstate="print"/>
          <a:srcRect/>
          <a:stretch>
            <a:fillRect/>
          </a:stretch>
        </p:blipFill>
        <p:spPr bwMode="auto">
          <a:xfrm>
            <a:off x="381000" y="1676400"/>
            <a:ext cx="3556001" cy="4267200"/>
          </a:xfrm>
          <a:prstGeom prst="rect">
            <a:avLst/>
          </a:prstGeom>
          <a:noFill/>
        </p:spPr>
      </p:pic>
      <p:sp>
        <p:nvSpPr>
          <p:cNvPr id="6" name="Content Placeholder 5"/>
          <p:cNvSpPr>
            <a:spLocks noGrp="1"/>
          </p:cNvSpPr>
          <p:nvPr>
            <p:ph sz="quarter" idx="4"/>
          </p:nvPr>
        </p:nvSpPr>
        <p:spPr>
          <a:xfrm>
            <a:off x="4648200" y="1447800"/>
            <a:ext cx="4038600" cy="5029200"/>
          </a:xfrm>
        </p:spPr>
        <p:txBody>
          <a:bodyPr>
            <a:normAutofit/>
          </a:bodyPr>
          <a:lstStyle/>
          <a:p>
            <a:r>
              <a:rPr lang="en-US" sz="2800" dirty="0" smtClean="0"/>
              <a:t>Voted to </a:t>
            </a:r>
            <a:r>
              <a:rPr lang="en-US" sz="2800" dirty="0" smtClean="0">
                <a:solidFill>
                  <a:srgbClr val="FF0000"/>
                </a:solidFill>
              </a:rPr>
              <a:t>allow</a:t>
            </a:r>
            <a:r>
              <a:rPr lang="en-US" sz="2800" dirty="0" smtClean="0"/>
              <a:t> slavery</a:t>
            </a:r>
          </a:p>
          <a:p>
            <a:r>
              <a:rPr lang="en-US" sz="2800" dirty="0" smtClean="0"/>
              <a:t>Run by </a:t>
            </a:r>
            <a:r>
              <a:rPr lang="en-US" sz="2800" dirty="0" smtClean="0">
                <a:solidFill>
                  <a:srgbClr val="FF0000"/>
                </a:solidFill>
              </a:rPr>
              <a:t>federal </a:t>
            </a:r>
            <a:r>
              <a:rPr lang="en-US" sz="2800" dirty="0" smtClean="0"/>
              <a:t>government</a:t>
            </a:r>
          </a:p>
          <a:p>
            <a:r>
              <a:rPr lang="en-US" sz="2800" dirty="0" smtClean="0"/>
              <a:t>President </a:t>
            </a:r>
            <a:r>
              <a:rPr lang="en-US" sz="2800" dirty="0" smtClean="0">
                <a:solidFill>
                  <a:srgbClr val="FF0000"/>
                </a:solidFill>
              </a:rPr>
              <a:t>Fillmore </a:t>
            </a:r>
            <a:r>
              <a:rPr lang="en-US" sz="2800" dirty="0" smtClean="0"/>
              <a:t>appoints Brigham Young governor</a:t>
            </a:r>
          </a:p>
          <a:p>
            <a:r>
              <a:rPr lang="en-US" sz="2800" dirty="0" smtClean="0"/>
              <a:t>3 judges appointed from the East</a:t>
            </a:r>
          </a:p>
          <a:p>
            <a:pPr lvl="1"/>
            <a:r>
              <a:rPr lang="en-US" sz="2800" dirty="0" smtClean="0"/>
              <a:t>This makes people upset</a:t>
            </a:r>
          </a:p>
        </p:txBody>
      </p:sp>
      <p:sp>
        <p:nvSpPr>
          <p:cNvPr id="2" name="Title 1"/>
          <p:cNvSpPr>
            <a:spLocks noGrp="1"/>
          </p:cNvSpPr>
          <p:nvPr>
            <p:ph type="title"/>
          </p:nvPr>
        </p:nvSpPr>
        <p:spPr/>
        <p:txBody>
          <a:bodyPr/>
          <a:lstStyle/>
          <a:p>
            <a:r>
              <a:rPr lang="en-US" dirty="0" smtClean="0"/>
              <a:t>Utah becomes a territory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Utah War</a:t>
            </a:r>
            <a:endParaRPr lang="en-US" dirty="0"/>
          </a:p>
        </p:txBody>
      </p:sp>
      <p:sp>
        <p:nvSpPr>
          <p:cNvPr id="8" name="Text Placeholder 7"/>
          <p:cNvSpPr>
            <a:spLocks noGrp="1"/>
          </p:cNvSpPr>
          <p:nvPr>
            <p:ph type="body" idx="4294967295"/>
          </p:nvPr>
        </p:nvSpPr>
        <p:spPr>
          <a:xfrm>
            <a:off x="228600" y="1295400"/>
            <a:ext cx="8686800" cy="5257800"/>
          </a:xfrm>
        </p:spPr>
        <p:txBody>
          <a:bodyPr>
            <a:normAutofit/>
          </a:bodyPr>
          <a:lstStyle/>
          <a:p>
            <a:pPr>
              <a:buFont typeface="Arial" pitchFamily="34" charset="0"/>
              <a:buChar char="•"/>
            </a:pPr>
            <a:r>
              <a:rPr lang="en-US" sz="3200" dirty="0" smtClean="0"/>
              <a:t>The 3 Judges return to D.C. and tell the president…</a:t>
            </a:r>
          </a:p>
          <a:p>
            <a:pPr lvl="1">
              <a:buFont typeface="Arial" pitchFamily="34" charset="0"/>
              <a:buChar char="•"/>
            </a:pPr>
            <a:r>
              <a:rPr lang="en-US" sz="2800" dirty="0" smtClean="0"/>
              <a:t>Mormons are </a:t>
            </a:r>
            <a:r>
              <a:rPr lang="en-US" sz="2800" dirty="0" smtClean="0">
                <a:solidFill>
                  <a:srgbClr val="FF0000"/>
                </a:solidFill>
              </a:rPr>
              <a:t>killing</a:t>
            </a:r>
            <a:r>
              <a:rPr lang="en-US" sz="2800" dirty="0" smtClean="0"/>
              <a:t>  non-Mormons</a:t>
            </a:r>
          </a:p>
          <a:p>
            <a:pPr lvl="1">
              <a:buFont typeface="Arial" pitchFamily="34" charset="0"/>
              <a:buChar char="•"/>
            </a:pPr>
            <a:r>
              <a:rPr lang="en-US" sz="2800" dirty="0" smtClean="0"/>
              <a:t>Mormons are </a:t>
            </a:r>
            <a:r>
              <a:rPr lang="en-US" sz="2800" dirty="0" smtClean="0">
                <a:solidFill>
                  <a:srgbClr val="FF0000"/>
                </a:solidFill>
              </a:rPr>
              <a:t>destroying</a:t>
            </a:r>
            <a:r>
              <a:rPr lang="en-US" sz="2800" dirty="0" smtClean="0"/>
              <a:t> legal records</a:t>
            </a:r>
          </a:p>
          <a:p>
            <a:pPr lvl="1">
              <a:buFont typeface="Arial" pitchFamily="34" charset="0"/>
              <a:buChar char="•"/>
            </a:pPr>
            <a:r>
              <a:rPr lang="en-US" sz="2800" dirty="0" smtClean="0"/>
              <a:t>Mormons treat non-Mormons </a:t>
            </a:r>
            <a:r>
              <a:rPr lang="en-US" sz="2800" dirty="0" smtClean="0">
                <a:solidFill>
                  <a:srgbClr val="FF0000"/>
                </a:solidFill>
              </a:rPr>
              <a:t>unfairly</a:t>
            </a:r>
            <a:r>
              <a:rPr lang="en-US" sz="2800" dirty="0" smtClean="0"/>
              <a:t> in court</a:t>
            </a:r>
          </a:p>
          <a:p>
            <a:pPr>
              <a:buFont typeface="Arial" pitchFamily="34" charset="0"/>
              <a:buChar char="•"/>
            </a:pPr>
            <a:r>
              <a:rPr lang="en-US" sz="3200" dirty="0" smtClean="0"/>
              <a:t>President </a:t>
            </a:r>
            <a:r>
              <a:rPr lang="en-US" sz="3200" dirty="0" smtClean="0">
                <a:solidFill>
                  <a:srgbClr val="FF0000"/>
                </a:solidFill>
              </a:rPr>
              <a:t>Buchanan</a:t>
            </a:r>
            <a:r>
              <a:rPr lang="en-US" sz="3200" dirty="0" smtClean="0"/>
              <a:t> appointed a new governor and sent </a:t>
            </a:r>
            <a:r>
              <a:rPr lang="en-US" sz="3200" dirty="0" smtClean="0">
                <a:solidFill>
                  <a:srgbClr val="FF0000"/>
                </a:solidFill>
              </a:rPr>
              <a:t>Johnston’s</a:t>
            </a:r>
            <a:r>
              <a:rPr lang="en-US" sz="3200" dirty="0" smtClean="0"/>
              <a:t> army to escort him to the Utah Territory</a:t>
            </a:r>
          </a:p>
          <a:p>
            <a:pPr>
              <a:buFont typeface="Arial" pitchFamily="34" charset="0"/>
              <a:buChar char="•"/>
            </a:pPr>
            <a:r>
              <a:rPr lang="en-US" sz="3200" dirty="0" smtClean="0"/>
              <a:t>Brigham Young assumes it is an </a:t>
            </a:r>
            <a:r>
              <a:rPr lang="en-US" sz="3200" dirty="0" smtClean="0">
                <a:solidFill>
                  <a:srgbClr val="FF0000"/>
                </a:solidFill>
              </a:rPr>
              <a:t>attack</a:t>
            </a:r>
            <a:r>
              <a:rPr lang="en-US" sz="3200" dirty="0" smtClean="0"/>
              <a:t>, so he calls out the militia</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leading to war…</a:t>
            </a:r>
            <a:endParaRPr lang="en-US" dirty="0"/>
          </a:p>
        </p:txBody>
      </p:sp>
      <p:sp>
        <p:nvSpPr>
          <p:cNvPr id="3" name="Content Placeholder 2"/>
          <p:cNvSpPr>
            <a:spLocks noGrp="1"/>
          </p:cNvSpPr>
          <p:nvPr>
            <p:ph idx="1"/>
          </p:nvPr>
        </p:nvSpPr>
        <p:spPr>
          <a:xfrm>
            <a:off x="301752" y="1524000"/>
            <a:ext cx="4879847" cy="4571999"/>
          </a:xfrm>
        </p:spPr>
        <p:txBody>
          <a:bodyPr>
            <a:normAutofit/>
          </a:bodyPr>
          <a:lstStyle/>
          <a:p>
            <a:r>
              <a:rPr lang="en-US" dirty="0" smtClean="0"/>
              <a:t>This became known as Buchanan’s Blunder because he didn’t investigate the rumors before sending troops to Utah.</a:t>
            </a:r>
          </a:p>
          <a:p>
            <a:r>
              <a:rPr lang="en-US" dirty="0" smtClean="0"/>
              <a:t>The army was led by Colonel Johnston and a new governor traveled with the Army to replace Brigham Young.  </a:t>
            </a:r>
            <a:endParaRPr lang="en-US" dirty="0"/>
          </a:p>
        </p:txBody>
      </p:sp>
      <p:pic>
        <p:nvPicPr>
          <p:cNvPr id="4" name="Picture 3"/>
          <p:cNvPicPr>
            <a:picLocks noChangeAspect="1"/>
          </p:cNvPicPr>
          <p:nvPr/>
        </p:nvPicPr>
        <p:blipFill>
          <a:blip r:embed="rId3"/>
          <a:stretch>
            <a:fillRect/>
          </a:stretch>
        </p:blipFill>
        <p:spPr>
          <a:xfrm>
            <a:off x="5388095" y="2438401"/>
            <a:ext cx="3114298" cy="3381238"/>
          </a:xfrm>
          <a:prstGeom prst="rect">
            <a:avLst/>
          </a:prstGeom>
        </p:spPr>
      </p:pic>
      <p:sp>
        <p:nvSpPr>
          <p:cNvPr id="5" name="Oval Callout 4"/>
          <p:cNvSpPr/>
          <p:nvPr/>
        </p:nvSpPr>
        <p:spPr>
          <a:xfrm>
            <a:off x="6450759" y="634832"/>
            <a:ext cx="2385392" cy="15703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897440" y="943416"/>
            <a:ext cx="1938711" cy="715581"/>
          </a:xfrm>
          <a:prstGeom prst="rect">
            <a:avLst/>
          </a:prstGeom>
          <a:noFill/>
        </p:spPr>
        <p:txBody>
          <a:bodyPr wrap="square" rtlCol="0">
            <a:spAutoFit/>
          </a:bodyPr>
          <a:lstStyle/>
          <a:p>
            <a:r>
              <a:rPr lang="en-US" sz="4050" dirty="0" err="1">
                <a:latin typeface="Bodoni MT" panose="02070603080606020203" pitchFamily="18" charset="0"/>
              </a:rPr>
              <a:t>Ooops</a:t>
            </a:r>
            <a:r>
              <a:rPr lang="en-US" sz="4050" dirty="0">
                <a:latin typeface="Bodoni MT" panose="02070603080606020203" pitchFamily="18" charset="0"/>
              </a:rPr>
              <a:t>!</a:t>
            </a:r>
            <a:endParaRPr lang="en-US" sz="1350" dirty="0">
              <a:latin typeface="Bodoni MT" panose="02070603080606020203" pitchFamily="18" charset="0"/>
            </a:endParaRPr>
          </a:p>
        </p:txBody>
      </p:sp>
    </p:spTree>
    <p:extLst>
      <p:ext uri="{BB962C8B-B14F-4D97-AF65-F5344CB8AC3E}">
        <p14:creationId xmlns:p14="http://schemas.microsoft.com/office/powerpoint/2010/main" val="138941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Utah War</a:t>
            </a:r>
            <a:endParaRPr lang="en-US" dirty="0"/>
          </a:p>
        </p:txBody>
      </p:sp>
      <p:sp>
        <p:nvSpPr>
          <p:cNvPr id="3" name="Text Placeholder 2"/>
          <p:cNvSpPr>
            <a:spLocks noGrp="1"/>
          </p:cNvSpPr>
          <p:nvPr>
            <p:ph sz="quarter" idx="1"/>
          </p:nvPr>
        </p:nvSpPr>
        <p:spPr/>
        <p:txBody>
          <a:bodyPr>
            <a:noAutofit/>
          </a:bodyPr>
          <a:lstStyle/>
          <a:p>
            <a:pPr>
              <a:buFont typeface="Arial" pitchFamily="34" charset="0"/>
              <a:buChar char="•"/>
            </a:pPr>
            <a:r>
              <a:rPr lang="en-US" sz="2800" dirty="0" smtClean="0"/>
              <a:t>Mormon Militia prepare for Johnston’s army by…</a:t>
            </a:r>
          </a:p>
          <a:p>
            <a:pPr lvl="1">
              <a:buFont typeface="Arial" pitchFamily="34" charset="0"/>
              <a:buChar char="•"/>
            </a:pPr>
            <a:r>
              <a:rPr lang="en-US" sz="2400" dirty="0" smtClean="0">
                <a:solidFill>
                  <a:srgbClr val="FF0000"/>
                </a:solidFill>
              </a:rPr>
              <a:t>Destroying</a:t>
            </a:r>
            <a:r>
              <a:rPr lang="en-US" sz="2400" dirty="0" smtClean="0"/>
              <a:t> supply wagons, animal feed, and driving off animals</a:t>
            </a:r>
          </a:p>
          <a:p>
            <a:pPr lvl="1">
              <a:buFont typeface="Arial" pitchFamily="34" charset="0"/>
              <a:buChar char="•"/>
            </a:pPr>
            <a:r>
              <a:rPr lang="en-US" sz="2400" dirty="0" smtClean="0"/>
              <a:t>Also burned </a:t>
            </a:r>
            <a:r>
              <a:rPr lang="en-US" sz="2400" dirty="0" smtClean="0">
                <a:solidFill>
                  <a:srgbClr val="FF0000"/>
                </a:solidFill>
              </a:rPr>
              <a:t>Fort</a:t>
            </a:r>
            <a:r>
              <a:rPr lang="en-US" sz="2400" dirty="0" smtClean="0"/>
              <a:t> Bridger and </a:t>
            </a:r>
            <a:r>
              <a:rPr lang="en-US" sz="2400" dirty="0" smtClean="0">
                <a:solidFill>
                  <a:srgbClr val="FF0000"/>
                </a:solidFill>
              </a:rPr>
              <a:t>Fort</a:t>
            </a:r>
            <a:r>
              <a:rPr lang="en-US" sz="2400" dirty="0" smtClean="0"/>
              <a:t> Supply</a:t>
            </a:r>
          </a:p>
          <a:p>
            <a:pPr>
              <a:buFont typeface="Arial" pitchFamily="34" charset="0"/>
              <a:buChar char="•"/>
            </a:pPr>
            <a:r>
              <a:rPr lang="en-US" sz="2800" dirty="0" smtClean="0"/>
              <a:t>Army forced to stop in </a:t>
            </a:r>
            <a:r>
              <a:rPr lang="en-US" sz="2800" dirty="0" smtClean="0">
                <a:solidFill>
                  <a:srgbClr val="FF0000"/>
                </a:solidFill>
              </a:rPr>
              <a:t>Wyoming</a:t>
            </a:r>
            <a:r>
              <a:rPr lang="en-US" sz="2800" dirty="0" smtClean="0"/>
              <a:t> due to snow and lack of </a:t>
            </a:r>
            <a:r>
              <a:rPr lang="en-US" sz="2800" dirty="0" smtClean="0">
                <a:solidFill>
                  <a:srgbClr val="FF0000"/>
                </a:solidFill>
              </a:rPr>
              <a:t>supplies.</a:t>
            </a:r>
          </a:p>
          <a:p>
            <a:pPr>
              <a:buFont typeface="Arial" pitchFamily="34" charset="0"/>
              <a:buChar char="•"/>
            </a:pPr>
            <a:r>
              <a:rPr lang="en-US" sz="2800" dirty="0" smtClean="0"/>
              <a:t>Mormons abandoned </a:t>
            </a:r>
            <a:r>
              <a:rPr lang="en-US" sz="2800" dirty="0" smtClean="0">
                <a:solidFill>
                  <a:srgbClr val="FF0000"/>
                </a:solidFill>
              </a:rPr>
              <a:t>Salt Lake City </a:t>
            </a:r>
            <a:r>
              <a:rPr lang="en-US" sz="2800" dirty="0" smtClean="0"/>
              <a:t>and other </a:t>
            </a:r>
            <a:r>
              <a:rPr lang="en-US" sz="2800" dirty="0" smtClean="0">
                <a:solidFill>
                  <a:srgbClr val="FF0000"/>
                </a:solidFill>
              </a:rPr>
              <a:t>northern</a:t>
            </a:r>
            <a:r>
              <a:rPr lang="en-US" sz="2800" dirty="0" smtClean="0"/>
              <a:t> communities</a:t>
            </a:r>
          </a:p>
          <a:p>
            <a:pPr lvl="1">
              <a:buFont typeface="Arial" pitchFamily="34" charset="0"/>
              <a:buChar char="•"/>
            </a:pPr>
            <a:r>
              <a:rPr lang="en-US" sz="2400" dirty="0" smtClean="0"/>
              <a:t>Prepared their homes, food, and fields to be </a:t>
            </a:r>
            <a:r>
              <a:rPr lang="en-US" sz="2400" dirty="0" smtClean="0">
                <a:solidFill>
                  <a:srgbClr val="FF0000"/>
                </a:solidFill>
              </a:rPr>
              <a:t>torched</a:t>
            </a:r>
          </a:p>
          <a:p>
            <a:pPr lvl="1">
              <a:buFont typeface="Arial" pitchFamily="34" charset="0"/>
              <a:buChar char="•"/>
            </a:pPr>
            <a:r>
              <a:rPr lang="en-US" sz="2400" dirty="0" smtClean="0"/>
              <a:t>Buried </a:t>
            </a:r>
            <a:r>
              <a:rPr lang="en-US" sz="2400" dirty="0" smtClean="0">
                <a:solidFill>
                  <a:srgbClr val="FF0000"/>
                </a:solidFill>
              </a:rPr>
              <a:t>foundations</a:t>
            </a:r>
            <a:r>
              <a:rPr lang="en-US" sz="2400" dirty="0" smtClean="0"/>
              <a:t> of Salt Lake Temple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4127" y="964129"/>
            <a:ext cx="5117424" cy="3752777"/>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27416" y="2736105"/>
            <a:ext cx="6431231" cy="3175420"/>
          </a:xfrm>
        </p:spPr>
      </p:pic>
    </p:spTree>
    <p:extLst>
      <p:ext uri="{BB962C8B-B14F-4D97-AF65-F5344CB8AC3E}">
        <p14:creationId xmlns:p14="http://schemas.microsoft.com/office/powerpoint/2010/main" val="79905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9252" y="980580"/>
            <a:ext cx="3866492" cy="493957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043859" y="1985496"/>
            <a:ext cx="4899134" cy="2727185"/>
          </a:xfrm>
        </p:spPr>
      </p:pic>
    </p:spTree>
    <p:extLst>
      <p:ext uri="{BB962C8B-B14F-4D97-AF65-F5344CB8AC3E}">
        <p14:creationId xmlns:p14="http://schemas.microsoft.com/office/powerpoint/2010/main" val="626749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Civic.thmx</Template>
  <TotalTime>1456</TotalTime>
  <Words>3936</Words>
  <Application>Microsoft Macintosh PowerPoint</Application>
  <PresentationFormat>On-screen Show (4:3)</PresentationFormat>
  <Paragraphs>195</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Bodoni MT</vt:lpstr>
      <vt:lpstr>Calibri</vt:lpstr>
      <vt:lpstr>Georgia</vt:lpstr>
      <vt:lpstr>Times New Roman</vt:lpstr>
      <vt:lpstr>Wingdings</vt:lpstr>
      <vt:lpstr>Wingdings 2</vt:lpstr>
      <vt:lpstr>Civic</vt:lpstr>
      <vt:lpstr>Territorial Utah and The Utah War </vt:lpstr>
      <vt:lpstr>Proposed State of Deseret</vt:lpstr>
      <vt:lpstr>Compromise of 1850</vt:lpstr>
      <vt:lpstr>Utah becomes a territory</vt:lpstr>
      <vt:lpstr>The Utah War</vt:lpstr>
      <vt:lpstr>Events leading to war…</vt:lpstr>
      <vt:lpstr>The Utah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Interpretations</vt:lpstr>
      <vt:lpstr>PowerPoint Presentation</vt:lpstr>
      <vt:lpstr>PowerPoint Presentation</vt:lpstr>
      <vt:lpstr>PowerPoint Presentation</vt:lpstr>
      <vt:lpstr>PowerPoint Presentation</vt:lpstr>
      <vt:lpstr>What was the cause of the Mountain Meadows Massacre?</vt:lpstr>
      <vt:lpstr>PowerPoint Presentation</vt:lpstr>
      <vt:lpstr>PowerPoint Presentation</vt:lpstr>
      <vt:lpstr>PowerPoint Presentation</vt:lpstr>
      <vt:lpstr>Review of  Mountain Meadows Massacre</vt:lpstr>
      <vt:lpstr>Review of Mountain Meadows </vt:lpstr>
      <vt:lpstr>Review of Mountain Meadows </vt:lpstr>
      <vt:lpstr>Camp Floyd</vt:lpstr>
      <vt:lpstr> The New Governor</vt:lpstr>
      <vt:lpstr>PowerPoint Presentation</vt:lpstr>
      <vt:lpstr>Why was it so hard for Utah to become a state? </vt:lpstr>
      <vt:lpstr>Polygamy</vt:lpstr>
      <vt:lpstr>Issues with Polygamy</vt:lpstr>
      <vt:lpstr>Reynolds v. United States</vt:lpstr>
      <vt:lpstr>Consequences</vt:lpstr>
      <vt:lpstr>The Manifesto</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Territorial Utah</dc:title>
  <dc:creator>Patrick</dc:creator>
  <cp:lastModifiedBy>Microsoft Office User</cp:lastModifiedBy>
  <cp:revision>135</cp:revision>
  <cp:lastPrinted>2019-12-04T18:24:10Z</cp:lastPrinted>
  <dcterms:created xsi:type="dcterms:W3CDTF">2009-11-11T04:40:13Z</dcterms:created>
  <dcterms:modified xsi:type="dcterms:W3CDTF">2019-12-04T18:38:33Z</dcterms:modified>
</cp:coreProperties>
</file>