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68" r:id="rId5"/>
    <p:sldId id="259" r:id="rId6"/>
    <p:sldId id="260" r:id="rId7"/>
    <p:sldId id="269" r:id="rId8"/>
    <p:sldId id="261" r:id="rId9"/>
    <p:sldId id="262" r:id="rId10"/>
    <p:sldId id="270" r:id="rId11"/>
    <p:sldId id="263" r:id="rId12"/>
    <p:sldId id="264" r:id="rId13"/>
    <p:sldId id="271" r:id="rId14"/>
    <p:sldId id="265" r:id="rId15"/>
    <p:sldId id="266" r:id="rId16"/>
    <p:sldId id="272" r:id="rId17"/>
    <p:sldId id="267"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9"/>
    <p:restoredTop sz="94646"/>
  </p:normalViewPr>
  <p:slideViewPr>
    <p:cSldViewPr snapToGrid="0" snapToObjects="1">
      <p:cViewPr>
        <p:scale>
          <a:sx n="81" d="100"/>
          <a:sy n="81" d="100"/>
        </p:scale>
        <p:origin x="352"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C18F5FB-1455-3944-8933-FDAC8BC14573}" type="datetimeFigureOut">
              <a:rPr lang="en-US" smtClean="0"/>
              <a:t>10/8/18</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0C25A31-194B-DE46-8B62-3AC0BEE19CBC}"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18F5FB-1455-3944-8933-FDAC8BC14573}" type="datetimeFigureOut">
              <a:rPr lang="en-US" smtClean="0"/>
              <a:t>10/8/18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25A31-194B-DE46-8B62-3AC0BEE19C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18F5FB-1455-3944-8933-FDAC8BC14573}" type="datetimeFigureOut">
              <a:rPr lang="en-US" smtClean="0"/>
              <a:t>10/8/18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25A31-194B-DE46-8B62-3AC0BEE19C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18F5FB-1455-3944-8933-FDAC8BC14573}" type="datetimeFigureOut">
              <a:rPr lang="en-US" smtClean="0"/>
              <a:t>10/8/18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25A31-194B-DE46-8B62-3AC0BEE19C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C18F5FB-1455-3944-8933-FDAC8BC14573}" type="datetimeFigureOut">
              <a:rPr lang="en-US" smtClean="0"/>
              <a:t>10/8/18</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0C25A31-194B-DE46-8B62-3AC0BEE19CBC}"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18F5FB-1455-3944-8933-FDAC8BC14573}" type="datetimeFigureOut">
              <a:rPr lang="en-US" smtClean="0"/>
              <a:t>10/8/18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25A31-194B-DE46-8B62-3AC0BEE19CBC}"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18F5FB-1455-3944-8933-FDAC8BC14573}" type="datetimeFigureOut">
              <a:rPr lang="en-US" smtClean="0"/>
              <a:t>10/8/18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C25A31-194B-DE46-8B62-3AC0BEE19CBC}"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18F5FB-1455-3944-8933-FDAC8BC14573}" type="datetimeFigureOut">
              <a:rPr lang="en-US" smtClean="0"/>
              <a:t>10/8/18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C25A31-194B-DE46-8B62-3AC0BEE19C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8F5FB-1455-3944-8933-FDAC8BC14573}" type="datetimeFigureOut">
              <a:rPr lang="en-US" smtClean="0"/>
              <a:t>10/8/18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C25A31-194B-DE46-8B62-3AC0BEE19C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EC18F5FB-1455-3944-8933-FDAC8BC14573}" type="datetimeFigureOut">
              <a:rPr lang="en-US" smtClean="0"/>
              <a:t>10/8/18</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10C25A31-194B-DE46-8B62-3AC0BEE19CBC}"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EC18F5FB-1455-3944-8933-FDAC8BC14573}" type="datetimeFigureOut">
              <a:rPr lang="en-US" smtClean="0"/>
              <a:t>10/8/18</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10C25A31-194B-DE46-8B62-3AC0BEE19CB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C18F5FB-1455-3944-8933-FDAC8BC14573}" type="datetimeFigureOut">
              <a:rPr lang="en-US" smtClean="0"/>
              <a:t>10/8/18</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0C25A31-194B-DE46-8B62-3AC0BEE19CBC}"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5604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Future Family</a:t>
            </a:r>
            <a:br>
              <a:rPr lang="en-US" dirty="0" smtClean="0"/>
            </a:br>
            <a:r>
              <a:rPr lang="en-US" dirty="0" smtClean="0"/>
              <a:t>Constitution</a:t>
            </a:r>
            <a:endParaRPr lang="en-US" dirty="0"/>
          </a:p>
        </p:txBody>
      </p:sp>
    </p:spTree>
    <p:extLst>
      <p:ext uri="{BB962C8B-B14F-4D97-AF65-F5344CB8AC3E}">
        <p14:creationId xmlns:p14="http://schemas.microsoft.com/office/powerpoint/2010/main" val="1099642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What you will need to include in your Future Family Constitution Article </a:t>
            </a:r>
            <a:r>
              <a:rPr lang="en-US" sz="4000" dirty="0" smtClean="0"/>
              <a:t>2</a:t>
            </a:r>
            <a:endParaRPr lang="en-US" sz="4000" dirty="0"/>
          </a:p>
        </p:txBody>
      </p:sp>
      <p:sp>
        <p:nvSpPr>
          <p:cNvPr id="3" name="Content Placeholder 2"/>
          <p:cNvSpPr>
            <a:spLocks noGrp="1"/>
          </p:cNvSpPr>
          <p:nvPr>
            <p:ph idx="1"/>
          </p:nvPr>
        </p:nvSpPr>
        <p:spPr/>
        <p:txBody>
          <a:bodyPr/>
          <a:lstStyle/>
          <a:p>
            <a:r>
              <a:rPr lang="en-US" sz="3600" dirty="0" smtClean="0"/>
              <a:t>In your future home:</a:t>
            </a:r>
          </a:p>
          <a:p>
            <a:pPr lvl="1"/>
            <a:r>
              <a:rPr lang="en-US" sz="3600" dirty="0"/>
              <a:t>Who in your household is responsible for enforcing the laws/rules</a:t>
            </a:r>
            <a:r>
              <a:rPr lang="en-US" sz="3600" dirty="0" smtClean="0"/>
              <a:t>?</a:t>
            </a:r>
          </a:p>
          <a:p>
            <a:pPr lvl="1"/>
            <a:r>
              <a:rPr lang="en-US" sz="3600" dirty="0" smtClean="0"/>
              <a:t>  </a:t>
            </a:r>
            <a:r>
              <a:rPr lang="en-US" sz="3600" dirty="0"/>
              <a:t>How do they enforce them?</a:t>
            </a:r>
          </a:p>
          <a:p>
            <a:pPr lvl="1"/>
            <a:endParaRPr lang="en-US" dirty="0"/>
          </a:p>
        </p:txBody>
      </p:sp>
    </p:spTree>
    <p:extLst>
      <p:ext uri="{BB962C8B-B14F-4D97-AF65-F5344CB8AC3E}">
        <p14:creationId xmlns:p14="http://schemas.microsoft.com/office/powerpoint/2010/main" val="1103450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818213"/>
          </a:xfrm>
        </p:spPr>
        <p:txBody>
          <a:bodyPr>
            <a:normAutofit/>
          </a:bodyPr>
          <a:lstStyle/>
          <a:p>
            <a:pPr algn="ctr"/>
            <a:r>
              <a:rPr lang="en-US" sz="4000" dirty="0"/>
              <a:t>Constitution Vs. Family Constitution</a:t>
            </a:r>
            <a:endParaRPr lang="en-US" sz="4000" b="1" dirty="0"/>
          </a:p>
        </p:txBody>
      </p:sp>
      <p:sp>
        <p:nvSpPr>
          <p:cNvPr id="3" name="Text Placeholder 2"/>
          <p:cNvSpPr>
            <a:spLocks noGrp="1"/>
          </p:cNvSpPr>
          <p:nvPr>
            <p:ph type="body" idx="1"/>
          </p:nvPr>
        </p:nvSpPr>
        <p:spPr>
          <a:xfrm>
            <a:off x="1252728" y="1199213"/>
            <a:ext cx="4800600" cy="928411"/>
          </a:xfrm>
        </p:spPr>
        <p:txBody>
          <a:bodyPr/>
          <a:lstStyle/>
          <a:p>
            <a:r>
              <a:rPr lang="en-US"/>
              <a:t>Constitution</a:t>
            </a:r>
          </a:p>
          <a:p>
            <a:endParaRPr lang="en-US" dirty="0"/>
          </a:p>
        </p:txBody>
      </p:sp>
      <p:sp>
        <p:nvSpPr>
          <p:cNvPr id="4" name="Content Placeholder 3"/>
          <p:cNvSpPr>
            <a:spLocks noGrp="1"/>
          </p:cNvSpPr>
          <p:nvPr>
            <p:ph sz="half" idx="2"/>
          </p:nvPr>
        </p:nvSpPr>
        <p:spPr>
          <a:xfrm>
            <a:off x="1257300" y="2518347"/>
            <a:ext cx="4800600" cy="3777521"/>
          </a:xfrm>
        </p:spPr>
        <p:txBody>
          <a:bodyPr>
            <a:noAutofit/>
          </a:bodyPr>
          <a:lstStyle/>
          <a:p>
            <a:pPr marL="0" indent="0" algn="just">
              <a:buNone/>
            </a:pPr>
            <a:r>
              <a:rPr lang="en-US" dirty="0"/>
              <a:t>Article 2 of the United States Constitution is the section that makes the executive branch of the government. The Executive branch of the government is the branch that has the responsibility and authority for the administration throughout the day of the state. In the United States, the executive branch includes the President, and other executive officers like state </a:t>
            </a:r>
            <a:r>
              <a:rPr lang="en-US" dirty="0" smtClean="0"/>
              <a:t>governor's. </a:t>
            </a:r>
          </a:p>
          <a:p>
            <a:pPr lvl="1" algn="just"/>
            <a:r>
              <a:rPr lang="en-US" dirty="0" smtClean="0"/>
              <a:t>The executive power enforces the laws.</a:t>
            </a:r>
            <a:endParaRPr lang="en-US" dirty="0"/>
          </a:p>
        </p:txBody>
      </p:sp>
      <p:sp>
        <p:nvSpPr>
          <p:cNvPr id="5" name="Text Placeholder 4"/>
          <p:cNvSpPr>
            <a:spLocks noGrp="1"/>
          </p:cNvSpPr>
          <p:nvPr>
            <p:ph type="body" sz="quarter" idx="3"/>
          </p:nvPr>
        </p:nvSpPr>
        <p:spPr>
          <a:xfrm>
            <a:off x="6624828" y="1199213"/>
            <a:ext cx="4800600" cy="734518"/>
          </a:xfrm>
        </p:spPr>
        <p:txBody>
          <a:bodyPr/>
          <a:lstStyle/>
          <a:p>
            <a:r>
              <a:rPr lang="en-US"/>
              <a:t>Your Constitution</a:t>
            </a:r>
          </a:p>
          <a:p>
            <a:endParaRPr lang="en-US" dirty="0"/>
          </a:p>
        </p:txBody>
      </p:sp>
      <p:sp>
        <p:nvSpPr>
          <p:cNvPr id="6" name="Content Placeholder 5"/>
          <p:cNvSpPr>
            <a:spLocks noGrp="1"/>
          </p:cNvSpPr>
          <p:nvPr>
            <p:ph sz="quarter" idx="4"/>
          </p:nvPr>
        </p:nvSpPr>
        <p:spPr>
          <a:xfrm>
            <a:off x="6624828" y="1672481"/>
            <a:ext cx="4800600" cy="4623387"/>
          </a:xfrm>
        </p:spPr>
        <p:txBody>
          <a:bodyPr>
            <a:noAutofit/>
          </a:bodyPr>
          <a:lstStyle/>
          <a:p>
            <a:pPr marL="0" indent="0" algn="just">
              <a:buNone/>
            </a:pPr>
            <a:r>
              <a:rPr lang="en-US" sz="2800" dirty="0" smtClean="0"/>
              <a:t>The rules in this household shall be enforced by self regulation or the children.  To ensure rules are enforced a positive reward system will be given.  </a:t>
            </a:r>
          </a:p>
          <a:p>
            <a:pPr lvl="1" algn="just"/>
            <a:r>
              <a:rPr lang="en-US" sz="2800" dirty="0" smtClean="0"/>
              <a:t>Technology Time</a:t>
            </a:r>
          </a:p>
          <a:p>
            <a:pPr lvl="1" algn="just"/>
            <a:r>
              <a:rPr lang="en-US" sz="2800" dirty="0" smtClean="0"/>
              <a:t>Treats</a:t>
            </a:r>
          </a:p>
          <a:p>
            <a:pPr lvl="1" algn="just"/>
            <a:r>
              <a:rPr lang="en-US" sz="2800" dirty="0" smtClean="0"/>
              <a:t>Vacations</a:t>
            </a:r>
          </a:p>
        </p:txBody>
      </p:sp>
    </p:spTree>
    <p:extLst>
      <p:ext uri="{BB962C8B-B14F-4D97-AF65-F5344CB8AC3E}">
        <p14:creationId xmlns:p14="http://schemas.microsoft.com/office/powerpoint/2010/main" val="1737681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3</a:t>
            </a:r>
            <a:endParaRPr lang="en-US" dirty="0"/>
          </a:p>
        </p:txBody>
      </p:sp>
      <p:sp>
        <p:nvSpPr>
          <p:cNvPr id="3" name="Text Placeholder 2"/>
          <p:cNvSpPr>
            <a:spLocks noGrp="1"/>
          </p:cNvSpPr>
          <p:nvPr>
            <p:ph type="body" idx="1"/>
          </p:nvPr>
        </p:nvSpPr>
        <p:spPr/>
        <p:txBody>
          <a:bodyPr/>
          <a:lstStyle/>
          <a:p>
            <a:r>
              <a:rPr lang="en-US" dirty="0" smtClean="0"/>
              <a:t>Establishes the judicial Branch-They Interpret the Laws</a:t>
            </a:r>
            <a:endParaRPr lang="en-US" dirty="0"/>
          </a:p>
        </p:txBody>
      </p:sp>
    </p:spTree>
    <p:extLst>
      <p:ext uri="{BB962C8B-B14F-4D97-AF65-F5344CB8AC3E}">
        <p14:creationId xmlns:p14="http://schemas.microsoft.com/office/powerpoint/2010/main" val="1447509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What you will need to include in your Future Family Constitution Article </a:t>
            </a:r>
            <a:r>
              <a:rPr lang="en-US" sz="4000" dirty="0" smtClean="0"/>
              <a:t>3</a:t>
            </a:r>
            <a:endParaRPr lang="en-US" sz="4000" dirty="0"/>
          </a:p>
        </p:txBody>
      </p:sp>
      <p:sp>
        <p:nvSpPr>
          <p:cNvPr id="3" name="Content Placeholder 2"/>
          <p:cNvSpPr>
            <a:spLocks noGrp="1"/>
          </p:cNvSpPr>
          <p:nvPr>
            <p:ph idx="1"/>
          </p:nvPr>
        </p:nvSpPr>
        <p:spPr/>
        <p:txBody>
          <a:bodyPr>
            <a:normAutofit lnSpcReduction="10000"/>
          </a:bodyPr>
          <a:lstStyle/>
          <a:p>
            <a:r>
              <a:rPr lang="en-US" sz="3200" dirty="0"/>
              <a:t>This Branch is the referee</a:t>
            </a:r>
            <a:r>
              <a:rPr lang="en-US" sz="3200" dirty="0" smtClean="0"/>
              <a:t>.</a:t>
            </a:r>
          </a:p>
          <a:p>
            <a:pPr lvl="1"/>
            <a:r>
              <a:rPr lang="en-US" sz="3200" dirty="0" smtClean="0"/>
              <a:t> </a:t>
            </a:r>
            <a:r>
              <a:rPr lang="en-US" sz="3200" dirty="0"/>
              <a:t>Who in your household keeps order</a:t>
            </a:r>
            <a:r>
              <a:rPr lang="en-US" sz="3200" dirty="0" smtClean="0"/>
              <a:t>?</a:t>
            </a:r>
          </a:p>
          <a:p>
            <a:pPr lvl="1"/>
            <a:r>
              <a:rPr lang="en-US" sz="3200" dirty="0" smtClean="0"/>
              <a:t> </a:t>
            </a:r>
            <a:r>
              <a:rPr lang="en-US" sz="3200" dirty="0"/>
              <a:t>How do they make sure things are fair and done properly and on time? </a:t>
            </a:r>
            <a:endParaRPr lang="en-US" sz="3200" dirty="0" smtClean="0"/>
          </a:p>
          <a:p>
            <a:pPr lvl="1"/>
            <a:r>
              <a:rPr lang="en-US" sz="3200" dirty="0" smtClean="0"/>
              <a:t>What </a:t>
            </a:r>
            <a:r>
              <a:rPr lang="en-US" sz="3200" dirty="0"/>
              <a:t>are the consequences if rules are </a:t>
            </a:r>
            <a:r>
              <a:rPr lang="en-US" sz="3200" dirty="0" smtClean="0"/>
              <a:t>broken)</a:t>
            </a:r>
          </a:p>
          <a:p>
            <a:pPr lvl="1"/>
            <a:r>
              <a:rPr lang="en-US" sz="3200" dirty="0"/>
              <a:t>H</a:t>
            </a:r>
            <a:r>
              <a:rPr lang="en-US" sz="3200" dirty="0" smtClean="0"/>
              <a:t>ow </a:t>
            </a:r>
            <a:r>
              <a:rPr lang="en-US" sz="3200" dirty="0"/>
              <a:t>are those consequences determined?</a:t>
            </a:r>
          </a:p>
          <a:p>
            <a:endParaRPr lang="en-US" dirty="0"/>
          </a:p>
        </p:txBody>
      </p:sp>
    </p:spTree>
    <p:extLst>
      <p:ext uri="{BB962C8B-B14F-4D97-AF65-F5344CB8AC3E}">
        <p14:creationId xmlns:p14="http://schemas.microsoft.com/office/powerpoint/2010/main" val="15441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1"/>
            <a:ext cx="10172700" cy="923144"/>
          </a:xfrm>
        </p:spPr>
        <p:txBody>
          <a:bodyPr>
            <a:normAutofit/>
          </a:bodyPr>
          <a:lstStyle/>
          <a:p>
            <a:pPr algn="ctr"/>
            <a:r>
              <a:rPr lang="en-US" sz="4000" dirty="0"/>
              <a:t>Constitution Vs. Family Constitution</a:t>
            </a:r>
          </a:p>
        </p:txBody>
      </p:sp>
      <p:sp>
        <p:nvSpPr>
          <p:cNvPr id="3" name="Text Placeholder 2"/>
          <p:cNvSpPr>
            <a:spLocks noGrp="1"/>
          </p:cNvSpPr>
          <p:nvPr>
            <p:ph type="body" idx="1"/>
          </p:nvPr>
        </p:nvSpPr>
        <p:spPr>
          <a:xfrm>
            <a:off x="1252728" y="987880"/>
            <a:ext cx="4800600" cy="632529"/>
          </a:xfrm>
        </p:spPr>
        <p:txBody>
          <a:bodyPr/>
          <a:lstStyle/>
          <a:p>
            <a:r>
              <a:rPr lang="en-US" dirty="0" smtClean="0"/>
              <a:t>Constitution	</a:t>
            </a:r>
            <a:endParaRPr lang="en-US" dirty="0"/>
          </a:p>
        </p:txBody>
      </p:sp>
      <p:sp>
        <p:nvSpPr>
          <p:cNvPr id="4" name="Content Placeholder 3"/>
          <p:cNvSpPr>
            <a:spLocks noGrp="1"/>
          </p:cNvSpPr>
          <p:nvPr>
            <p:ph sz="half" idx="2"/>
          </p:nvPr>
        </p:nvSpPr>
        <p:spPr>
          <a:xfrm>
            <a:off x="1252728" y="1651399"/>
            <a:ext cx="4800600" cy="5004233"/>
          </a:xfrm>
        </p:spPr>
        <p:txBody>
          <a:bodyPr>
            <a:noAutofit/>
          </a:bodyPr>
          <a:lstStyle/>
          <a:p>
            <a:pPr algn="just"/>
            <a:r>
              <a:rPr lang="en-US" dirty="0"/>
              <a:t>Article 3 of the United States Constitution is the section that creates the judicial branch in the United States. The Judicial branch is the system of courts that look at the law and applies it to different cases. In the United States, the judicial branch of the federal government includes the United States Supreme Court and all the lower courts that are created by </a:t>
            </a:r>
            <a:r>
              <a:rPr lang="en-US" dirty="0" smtClean="0"/>
              <a:t>Congress</a:t>
            </a:r>
          </a:p>
          <a:p>
            <a:pPr lvl="1" algn="just"/>
            <a:r>
              <a:rPr lang="en-US" sz="2000" dirty="0" smtClean="0"/>
              <a:t>The Judicial Branch interprets the laws.</a:t>
            </a:r>
            <a:endParaRPr lang="en-US" sz="2000" dirty="0"/>
          </a:p>
        </p:txBody>
      </p:sp>
      <p:sp>
        <p:nvSpPr>
          <p:cNvPr id="5" name="Text Placeholder 4"/>
          <p:cNvSpPr>
            <a:spLocks noGrp="1"/>
          </p:cNvSpPr>
          <p:nvPr>
            <p:ph type="body" sz="quarter" idx="3"/>
          </p:nvPr>
        </p:nvSpPr>
        <p:spPr>
          <a:xfrm>
            <a:off x="6624828" y="1018870"/>
            <a:ext cx="4800600" cy="632529"/>
          </a:xfrm>
        </p:spPr>
        <p:txBody>
          <a:bodyPr/>
          <a:lstStyle/>
          <a:p>
            <a:r>
              <a:rPr lang="en-US" dirty="0" smtClean="0"/>
              <a:t>Your Constitution</a:t>
            </a:r>
            <a:endParaRPr lang="en-US" dirty="0"/>
          </a:p>
        </p:txBody>
      </p:sp>
      <p:sp>
        <p:nvSpPr>
          <p:cNvPr id="6" name="Content Placeholder 5"/>
          <p:cNvSpPr>
            <a:spLocks noGrp="1"/>
          </p:cNvSpPr>
          <p:nvPr>
            <p:ph sz="quarter" idx="4"/>
          </p:nvPr>
        </p:nvSpPr>
        <p:spPr>
          <a:xfrm>
            <a:off x="6633864" y="1651399"/>
            <a:ext cx="4800600" cy="5004233"/>
          </a:xfrm>
        </p:spPr>
        <p:txBody>
          <a:bodyPr>
            <a:noAutofit/>
          </a:bodyPr>
          <a:lstStyle/>
          <a:p>
            <a:pPr algn="just"/>
            <a:r>
              <a:rPr lang="en-US" dirty="0" smtClean="0"/>
              <a:t>To ensure that order is kept, we as a family unit will interpret the laws together.  We will come together to judge any unfair rules that need to be reviewed or updated.  We shall meet from time to time to review rules to make sure that they are fair for all family members.  If rules are not kept family members will loose their positive rewards and/or new rules will be established to ensure that the tranquility of our household is still intact.</a:t>
            </a:r>
          </a:p>
        </p:txBody>
      </p:sp>
    </p:spTree>
    <p:extLst>
      <p:ext uri="{BB962C8B-B14F-4D97-AF65-F5344CB8AC3E}">
        <p14:creationId xmlns:p14="http://schemas.microsoft.com/office/powerpoint/2010/main" val="1076083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4</a:t>
            </a:r>
            <a:endParaRPr lang="en-US" dirty="0"/>
          </a:p>
        </p:txBody>
      </p:sp>
      <p:sp>
        <p:nvSpPr>
          <p:cNvPr id="3" name="Text Placeholder 2"/>
          <p:cNvSpPr>
            <a:spLocks noGrp="1"/>
          </p:cNvSpPr>
          <p:nvPr>
            <p:ph type="body" idx="1"/>
          </p:nvPr>
        </p:nvSpPr>
        <p:spPr>
          <a:xfrm>
            <a:off x="3242930" y="5159781"/>
            <a:ext cx="8187070" cy="1474935"/>
          </a:xfrm>
        </p:spPr>
        <p:txBody>
          <a:bodyPr>
            <a:normAutofit/>
          </a:bodyPr>
          <a:lstStyle/>
          <a:p>
            <a:r>
              <a:rPr lang="en-US" dirty="0"/>
              <a:t>Relationship between the States</a:t>
            </a:r>
            <a:r>
              <a:rPr lang="en-US" dirty="0"/>
              <a:t> </a:t>
            </a:r>
            <a:r>
              <a:rPr lang="en-US" dirty="0" smtClean="0"/>
              <a:t>Establishes </a:t>
            </a:r>
            <a:r>
              <a:rPr lang="en-US" b="0" dirty="0" smtClean="0"/>
              <a:t>the </a:t>
            </a:r>
            <a:r>
              <a:rPr lang="en-US" b="0" dirty="0"/>
              <a:t>duties that individual states have to each other, as well as those the federal government has to the states.</a:t>
            </a:r>
            <a:endParaRPr lang="en-US" dirty="0"/>
          </a:p>
        </p:txBody>
      </p:sp>
    </p:spTree>
    <p:extLst>
      <p:ext uri="{BB962C8B-B14F-4D97-AF65-F5344CB8AC3E}">
        <p14:creationId xmlns:p14="http://schemas.microsoft.com/office/powerpoint/2010/main" val="1595495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What you will need to include in your Future Family Constitution Article </a:t>
            </a:r>
            <a:r>
              <a:rPr lang="en-US" sz="4000" dirty="0" smtClean="0"/>
              <a:t>4</a:t>
            </a:r>
            <a:endParaRPr lang="en-US" sz="4000" dirty="0"/>
          </a:p>
        </p:txBody>
      </p:sp>
      <p:sp>
        <p:nvSpPr>
          <p:cNvPr id="3" name="Content Placeholder 2"/>
          <p:cNvSpPr>
            <a:spLocks noGrp="1"/>
          </p:cNvSpPr>
          <p:nvPr>
            <p:ph idx="1"/>
          </p:nvPr>
        </p:nvSpPr>
        <p:spPr/>
        <p:txBody>
          <a:bodyPr>
            <a:normAutofit/>
          </a:bodyPr>
          <a:lstStyle/>
          <a:p>
            <a:r>
              <a:rPr lang="en-US" sz="3600" dirty="0"/>
              <a:t>In this article </a:t>
            </a:r>
            <a:r>
              <a:rPr lang="en-US" sz="3600" dirty="0" smtClean="0"/>
              <a:t>you need to </a:t>
            </a:r>
            <a:r>
              <a:rPr lang="en-US" sz="3600" dirty="0"/>
              <a:t>explain how your family interacts. </a:t>
            </a:r>
            <a:endParaRPr lang="en-US" sz="3600" dirty="0" smtClean="0"/>
          </a:p>
          <a:p>
            <a:pPr lvl="1"/>
            <a:r>
              <a:rPr lang="en-US" sz="3600" dirty="0" smtClean="0"/>
              <a:t>Where </a:t>
            </a:r>
            <a:r>
              <a:rPr lang="en-US" sz="3600" dirty="0"/>
              <a:t>do family reunions and get-togethers usually take place? </a:t>
            </a:r>
            <a:endParaRPr lang="en-US" sz="3600" dirty="0" smtClean="0"/>
          </a:p>
          <a:p>
            <a:pPr lvl="1"/>
            <a:r>
              <a:rPr lang="en-US" sz="3600" dirty="0" smtClean="0"/>
              <a:t>How </a:t>
            </a:r>
            <a:r>
              <a:rPr lang="en-US" sz="3600" dirty="0"/>
              <a:t>often</a:t>
            </a:r>
            <a:r>
              <a:rPr lang="en-US" sz="3600" dirty="0" smtClean="0"/>
              <a:t>?</a:t>
            </a:r>
            <a:endParaRPr lang="en-US" sz="3600" dirty="0"/>
          </a:p>
        </p:txBody>
      </p:sp>
    </p:spTree>
    <p:extLst>
      <p:ext uri="{BB962C8B-B14F-4D97-AF65-F5344CB8AC3E}">
        <p14:creationId xmlns:p14="http://schemas.microsoft.com/office/powerpoint/2010/main" val="1831219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Constitution Vs. Family Constitution</a:t>
            </a:r>
          </a:p>
        </p:txBody>
      </p:sp>
      <p:sp>
        <p:nvSpPr>
          <p:cNvPr id="3" name="Text Placeholder 2"/>
          <p:cNvSpPr>
            <a:spLocks noGrp="1"/>
          </p:cNvSpPr>
          <p:nvPr>
            <p:ph type="body" idx="1"/>
          </p:nvPr>
        </p:nvSpPr>
        <p:spPr/>
        <p:txBody>
          <a:bodyPr/>
          <a:lstStyle/>
          <a:p>
            <a:r>
              <a:rPr lang="en-US" dirty="0" smtClean="0"/>
              <a:t>Constitution</a:t>
            </a:r>
            <a:endParaRPr lang="en-US" dirty="0"/>
          </a:p>
        </p:txBody>
      </p:sp>
      <p:sp>
        <p:nvSpPr>
          <p:cNvPr id="4" name="Content Placeholder 3"/>
          <p:cNvSpPr>
            <a:spLocks noGrp="1"/>
          </p:cNvSpPr>
          <p:nvPr>
            <p:ph sz="half" idx="2"/>
          </p:nvPr>
        </p:nvSpPr>
        <p:spPr/>
        <p:txBody>
          <a:bodyPr>
            <a:normAutofit/>
          </a:bodyPr>
          <a:lstStyle/>
          <a:p>
            <a:pPr algn="just"/>
            <a:r>
              <a:rPr lang="en-US" sz="2400" dirty="0"/>
              <a:t>Article 4 of the United States Constitution is the section that talks about the states. </a:t>
            </a:r>
            <a:r>
              <a:rPr lang="en-US" sz="2400" dirty="0" smtClean="0"/>
              <a:t>  Article </a:t>
            </a:r>
            <a:r>
              <a:rPr lang="en-US" sz="2400" dirty="0"/>
              <a:t>4 discusses the responsibilities and duties of the states as well as what responsibilities the federal government has to the States. </a:t>
            </a:r>
            <a:endParaRPr lang="en-US" sz="2400" dirty="0"/>
          </a:p>
        </p:txBody>
      </p:sp>
      <p:sp>
        <p:nvSpPr>
          <p:cNvPr id="5" name="Text Placeholder 4"/>
          <p:cNvSpPr>
            <a:spLocks noGrp="1"/>
          </p:cNvSpPr>
          <p:nvPr>
            <p:ph type="body" sz="quarter" idx="3"/>
          </p:nvPr>
        </p:nvSpPr>
        <p:spPr>
          <a:xfrm>
            <a:off x="6624828" y="1088282"/>
            <a:ext cx="4800600" cy="632529"/>
          </a:xfrm>
        </p:spPr>
        <p:txBody>
          <a:bodyPr/>
          <a:lstStyle/>
          <a:p>
            <a:r>
              <a:rPr lang="en-US" dirty="0" smtClean="0"/>
              <a:t>Your Constitution</a:t>
            </a:r>
            <a:endParaRPr lang="en-US" dirty="0"/>
          </a:p>
        </p:txBody>
      </p:sp>
      <p:sp>
        <p:nvSpPr>
          <p:cNvPr id="6" name="Content Placeholder 5"/>
          <p:cNvSpPr>
            <a:spLocks noGrp="1"/>
          </p:cNvSpPr>
          <p:nvPr>
            <p:ph sz="quarter" idx="4"/>
          </p:nvPr>
        </p:nvSpPr>
        <p:spPr>
          <a:xfrm>
            <a:off x="6633864" y="1874517"/>
            <a:ext cx="4800600" cy="4675139"/>
          </a:xfrm>
        </p:spPr>
        <p:txBody>
          <a:bodyPr>
            <a:normAutofit/>
          </a:bodyPr>
          <a:lstStyle/>
          <a:p>
            <a:r>
              <a:rPr lang="en-US" dirty="0" smtClean="0"/>
              <a:t>Family is a very important part of our lives.  We become stronger because we know where we come from.  Our immediate family will meet bi-weekly with our, close in proximity, aunt, uncle and cousins, for a fun family get together.  We will have an extended family vacation, at a specified location, with the Snow family, every other year; adults will have an annual adult trip.  With the Murphy side of our extended family, we will get together bi-annually on the opposite years as the Snow’s.  This will ensure a tight nit family.</a:t>
            </a:r>
            <a:endParaRPr lang="en-US" dirty="0"/>
          </a:p>
        </p:txBody>
      </p:sp>
    </p:spTree>
    <p:extLst>
      <p:ext uri="{BB962C8B-B14F-4D97-AF65-F5344CB8AC3E}">
        <p14:creationId xmlns:p14="http://schemas.microsoft.com/office/powerpoint/2010/main" val="211989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5</a:t>
            </a:r>
            <a:endParaRPr lang="en-US" dirty="0"/>
          </a:p>
        </p:txBody>
      </p:sp>
      <p:sp>
        <p:nvSpPr>
          <p:cNvPr id="3" name="Text Placeholder 2"/>
          <p:cNvSpPr>
            <a:spLocks noGrp="1"/>
          </p:cNvSpPr>
          <p:nvPr>
            <p:ph type="body" idx="1"/>
          </p:nvPr>
        </p:nvSpPr>
        <p:spPr>
          <a:xfrm>
            <a:off x="3242929" y="5159781"/>
            <a:ext cx="8452885" cy="1389875"/>
          </a:xfrm>
        </p:spPr>
        <p:txBody>
          <a:bodyPr>
            <a:normAutofit fontScale="92500" lnSpcReduction="20000"/>
          </a:bodyPr>
          <a:lstStyle/>
          <a:p>
            <a:r>
              <a:rPr lang="en-US" dirty="0"/>
              <a:t>Supremacy Article</a:t>
            </a:r>
            <a:r>
              <a:rPr lang="en-US" dirty="0"/>
              <a:t> </a:t>
            </a:r>
            <a:endParaRPr lang="en-US" b="0" dirty="0" smtClean="0"/>
          </a:p>
          <a:p>
            <a:r>
              <a:rPr lang="en-US" b="0" dirty="0" smtClean="0"/>
              <a:t>Establishes how </a:t>
            </a:r>
            <a:r>
              <a:rPr lang="en-US" b="0" dirty="0"/>
              <a:t>the United States Constitution can be changed. The only ways to change the constitution is by adding an amendment.</a:t>
            </a:r>
            <a:endParaRPr lang="en-US" dirty="0"/>
          </a:p>
        </p:txBody>
      </p:sp>
    </p:spTree>
    <p:extLst>
      <p:ext uri="{BB962C8B-B14F-4D97-AF65-F5344CB8AC3E}">
        <p14:creationId xmlns:p14="http://schemas.microsoft.com/office/powerpoint/2010/main" val="1264020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What you will need to include in your Future Family Constitution Article </a:t>
            </a:r>
            <a:r>
              <a:rPr lang="en-US" sz="4000" dirty="0" smtClean="0"/>
              <a:t>5</a:t>
            </a:r>
            <a:endParaRPr lang="en-US" sz="4000" dirty="0"/>
          </a:p>
        </p:txBody>
      </p:sp>
      <p:sp>
        <p:nvSpPr>
          <p:cNvPr id="3" name="Content Placeholder 2"/>
          <p:cNvSpPr>
            <a:spLocks noGrp="1"/>
          </p:cNvSpPr>
          <p:nvPr>
            <p:ph idx="1"/>
          </p:nvPr>
        </p:nvSpPr>
        <p:spPr/>
        <p:txBody>
          <a:bodyPr/>
          <a:lstStyle/>
          <a:p>
            <a:r>
              <a:rPr lang="en-US" sz="3200" dirty="0" smtClean="0"/>
              <a:t>In this Article you will explain:</a:t>
            </a:r>
          </a:p>
          <a:p>
            <a:pPr lvl="1"/>
            <a:r>
              <a:rPr lang="en-US" sz="3200" dirty="0"/>
              <a:t>T</a:t>
            </a:r>
            <a:r>
              <a:rPr lang="en-US" sz="3200" dirty="0" smtClean="0"/>
              <a:t>hat </a:t>
            </a:r>
            <a:r>
              <a:rPr lang="en-US" sz="3200" dirty="0"/>
              <a:t>this Constitution is “the supreme law of the land.” </a:t>
            </a:r>
            <a:endParaRPr lang="en-US" sz="3200" dirty="0" smtClean="0"/>
          </a:p>
          <a:p>
            <a:pPr lvl="1"/>
            <a:r>
              <a:rPr lang="en-US" sz="3200" dirty="0" smtClean="0"/>
              <a:t> </a:t>
            </a:r>
            <a:r>
              <a:rPr lang="en-US" sz="3200" dirty="0"/>
              <a:t>Emphasize that everyone needs to follow it. </a:t>
            </a:r>
            <a:endParaRPr lang="en-US" sz="3200" dirty="0" smtClean="0"/>
          </a:p>
          <a:p>
            <a:endParaRPr lang="en-US" sz="3400" dirty="0" smtClean="0"/>
          </a:p>
          <a:p>
            <a:r>
              <a:rPr lang="en-US" sz="3400" dirty="0" smtClean="0"/>
              <a:t>Be </a:t>
            </a:r>
            <a:r>
              <a:rPr lang="en-US" sz="3400" dirty="0"/>
              <a:t>creative with this one!</a:t>
            </a:r>
          </a:p>
          <a:p>
            <a:endParaRPr lang="en-US" dirty="0"/>
          </a:p>
        </p:txBody>
      </p:sp>
    </p:spTree>
    <p:extLst>
      <p:ext uri="{BB962C8B-B14F-4D97-AF65-F5344CB8AC3E}">
        <p14:creationId xmlns:p14="http://schemas.microsoft.com/office/powerpoint/2010/main" val="638741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Purpose of this paper</a:t>
            </a:r>
            <a:endParaRPr lang="en-US" dirty="0"/>
          </a:p>
        </p:txBody>
      </p:sp>
      <p:sp>
        <p:nvSpPr>
          <p:cNvPr id="3" name="Content Placeholder 2"/>
          <p:cNvSpPr>
            <a:spLocks noGrp="1"/>
          </p:cNvSpPr>
          <p:nvPr>
            <p:ph idx="1"/>
          </p:nvPr>
        </p:nvSpPr>
        <p:spPr/>
        <p:txBody>
          <a:bodyPr>
            <a:normAutofit fontScale="92500"/>
          </a:bodyPr>
          <a:lstStyle/>
          <a:p>
            <a:r>
              <a:rPr lang="en-US" sz="2800" dirty="0" smtClean="0"/>
              <a:t>The Constitution is the written form/structure of our countries government.	</a:t>
            </a:r>
          </a:p>
          <a:p>
            <a:pPr lvl="1"/>
            <a:r>
              <a:rPr lang="en-US" sz="2800" dirty="0" smtClean="0"/>
              <a:t>It can be hard to understand and hard to make a connection with.</a:t>
            </a:r>
          </a:p>
          <a:p>
            <a:r>
              <a:rPr lang="en-US" sz="2800" dirty="0" smtClean="0"/>
              <a:t>The purpose of this paper is to help you connect with our countries written form of government.</a:t>
            </a:r>
          </a:p>
          <a:p>
            <a:pPr lvl="1"/>
            <a:r>
              <a:rPr lang="en-US" sz="2800" dirty="0" smtClean="0"/>
              <a:t>You will structure your paper exactly how the U.S. Constitution is structured.</a:t>
            </a:r>
          </a:p>
          <a:p>
            <a:pPr lvl="1"/>
            <a:endParaRPr lang="en-US" dirty="0"/>
          </a:p>
        </p:txBody>
      </p:sp>
    </p:spTree>
    <p:extLst>
      <p:ext uri="{BB962C8B-B14F-4D97-AF65-F5344CB8AC3E}">
        <p14:creationId xmlns:p14="http://schemas.microsoft.com/office/powerpoint/2010/main" val="1852582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Constitution Vs. Family Constitution</a:t>
            </a:r>
          </a:p>
        </p:txBody>
      </p:sp>
      <p:sp>
        <p:nvSpPr>
          <p:cNvPr id="3" name="Text Placeholder 2"/>
          <p:cNvSpPr>
            <a:spLocks noGrp="1"/>
          </p:cNvSpPr>
          <p:nvPr>
            <p:ph type="body" idx="1"/>
          </p:nvPr>
        </p:nvSpPr>
        <p:spPr>
          <a:xfrm>
            <a:off x="1252728" y="1088281"/>
            <a:ext cx="4800600" cy="423297"/>
          </a:xfrm>
        </p:spPr>
        <p:txBody>
          <a:bodyPr/>
          <a:lstStyle/>
          <a:p>
            <a:r>
              <a:rPr lang="en-US" dirty="0" smtClean="0"/>
              <a:t>Constitution	</a:t>
            </a:r>
            <a:endParaRPr lang="en-US" dirty="0"/>
          </a:p>
        </p:txBody>
      </p:sp>
      <p:sp>
        <p:nvSpPr>
          <p:cNvPr id="4" name="Content Placeholder 3"/>
          <p:cNvSpPr>
            <a:spLocks noGrp="1"/>
          </p:cNvSpPr>
          <p:nvPr>
            <p:ph sz="half" idx="2"/>
          </p:nvPr>
        </p:nvSpPr>
        <p:spPr>
          <a:xfrm>
            <a:off x="1252728" y="1874517"/>
            <a:ext cx="4800600" cy="4717669"/>
          </a:xfrm>
        </p:spPr>
        <p:txBody>
          <a:bodyPr>
            <a:noAutofit/>
          </a:bodyPr>
          <a:lstStyle/>
          <a:p>
            <a:pPr algn="just"/>
            <a:r>
              <a:rPr lang="en-US" sz="2400" dirty="0"/>
              <a:t>Article 5 of the US Constitution states that constitutional amendments have to be passed by a two-thirds majority in both houses of the legislature (upper and lower houses of the senate). The amendment must then be ratified by three-fourths of states. and then by the states. Alternative procedures are also provided, but these are rarely used.</a:t>
            </a:r>
            <a:endParaRPr lang="en-US" sz="2400" dirty="0"/>
          </a:p>
        </p:txBody>
      </p:sp>
      <p:sp>
        <p:nvSpPr>
          <p:cNvPr id="5" name="Text Placeholder 4"/>
          <p:cNvSpPr>
            <a:spLocks noGrp="1"/>
          </p:cNvSpPr>
          <p:nvPr>
            <p:ph type="body" sz="quarter" idx="3"/>
          </p:nvPr>
        </p:nvSpPr>
        <p:spPr>
          <a:xfrm>
            <a:off x="6624828" y="964110"/>
            <a:ext cx="4800600" cy="466168"/>
          </a:xfrm>
        </p:spPr>
        <p:txBody>
          <a:bodyPr/>
          <a:lstStyle/>
          <a:p>
            <a:r>
              <a:rPr lang="en-US" dirty="0" smtClean="0"/>
              <a:t>Your Constitution</a:t>
            </a:r>
            <a:endParaRPr lang="en-US" dirty="0"/>
          </a:p>
        </p:txBody>
      </p:sp>
      <p:sp>
        <p:nvSpPr>
          <p:cNvPr id="6" name="Content Placeholder 5"/>
          <p:cNvSpPr>
            <a:spLocks noGrp="1"/>
          </p:cNvSpPr>
          <p:nvPr>
            <p:ph sz="quarter" idx="4"/>
          </p:nvPr>
        </p:nvSpPr>
        <p:spPr>
          <a:xfrm>
            <a:off x="6633864" y="1430279"/>
            <a:ext cx="5147010" cy="5161908"/>
          </a:xfrm>
        </p:spPr>
        <p:txBody>
          <a:bodyPr>
            <a:noAutofit/>
          </a:bodyPr>
          <a:lstStyle/>
          <a:p>
            <a:pPr algn="just"/>
            <a:r>
              <a:rPr lang="en-US" sz="2400" dirty="0" smtClean="0"/>
              <a:t>This family constitution is established as the supreme law of this household.  In order to address any part of this constitution,  and amend (make changes to) this document, the family must come together as a whole and discuss alternatives to the grievances.  Each family member must adhere to the roles in which have been described and recorded in this family document.  These are the words of this future family.</a:t>
            </a:r>
            <a:endParaRPr lang="en-US" sz="2400" dirty="0"/>
          </a:p>
        </p:txBody>
      </p:sp>
    </p:spTree>
    <p:extLst>
      <p:ext uri="{BB962C8B-B14F-4D97-AF65-F5344CB8AC3E}">
        <p14:creationId xmlns:p14="http://schemas.microsoft.com/office/powerpoint/2010/main" val="2027731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Amendments</a:t>
            </a:r>
            <a:endParaRPr lang="en-US" dirty="0"/>
          </a:p>
        </p:txBody>
      </p:sp>
      <p:sp>
        <p:nvSpPr>
          <p:cNvPr id="3" name="Text Placeholder 2"/>
          <p:cNvSpPr>
            <a:spLocks noGrp="1"/>
          </p:cNvSpPr>
          <p:nvPr>
            <p:ph type="body" idx="1"/>
          </p:nvPr>
        </p:nvSpPr>
        <p:spPr>
          <a:xfrm>
            <a:off x="3242929" y="5138515"/>
            <a:ext cx="7644811" cy="951135"/>
          </a:xfrm>
        </p:spPr>
        <p:txBody>
          <a:bodyPr/>
          <a:lstStyle/>
          <a:p>
            <a:r>
              <a:rPr lang="en-US" dirty="0" smtClean="0"/>
              <a:t>These establish </a:t>
            </a:r>
            <a:r>
              <a:rPr lang="en-US" dirty="0"/>
              <a:t>the basic rights the citizens of the U.S. </a:t>
            </a:r>
            <a:r>
              <a:rPr lang="en-US" dirty="0" smtClean="0"/>
              <a:t>have</a:t>
            </a:r>
            <a:endParaRPr lang="en-US" dirty="0"/>
          </a:p>
        </p:txBody>
      </p:sp>
    </p:spTree>
    <p:extLst>
      <p:ext uri="{BB962C8B-B14F-4D97-AF65-F5344CB8AC3E}">
        <p14:creationId xmlns:p14="http://schemas.microsoft.com/office/powerpoint/2010/main" val="1270065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What you will need to include in your Future Family Constitution </a:t>
            </a:r>
            <a:r>
              <a:rPr lang="en-US" sz="4000" dirty="0" smtClean="0"/>
              <a:t>Amendments</a:t>
            </a:r>
            <a:endParaRPr lang="en-US" sz="4000" dirty="0"/>
          </a:p>
        </p:txBody>
      </p:sp>
      <p:sp>
        <p:nvSpPr>
          <p:cNvPr id="3" name="Content Placeholder 2"/>
          <p:cNvSpPr>
            <a:spLocks noGrp="1"/>
          </p:cNvSpPr>
          <p:nvPr>
            <p:ph idx="1"/>
          </p:nvPr>
        </p:nvSpPr>
        <p:spPr>
          <a:xfrm>
            <a:off x="1251677" y="1874517"/>
            <a:ext cx="10571727" cy="4802730"/>
          </a:xfrm>
        </p:spPr>
        <p:txBody>
          <a:bodyPr>
            <a:noAutofit/>
          </a:bodyPr>
          <a:lstStyle/>
          <a:p>
            <a:r>
              <a:rPr lang="en-US" sz="2800" dirty="0"/>
              <a:t>In </a:t>
            </a:r>
            <a:r>
              <a:rPr lang="en-US" sz="2800" dirty="0" smtClean="0"/>
              <a:t>the U.S. Constitution, we have certain amendments/changes to the Constitution.  The first 10 Amendments to the Constitution are known as the </a:t>
            </a:r>
            <a:r>
              <a:rPr lang="en-US" sz="2800" dirty="0"/>
              <a:t>Bill of </a:t>
            </a:r>
            <a:r>
              <a:rPr lang="en-US" sz="2800" dirty="0" smtClean="0"/>
              <a:t>Rights.</a:t>
            </a:r>
          </a:p>
          <a:p>
            <a:pPr lvl="1"/>
            <a:r>
              <a:rPr lang="en-US" sz="2800" dirty="0" smtClean="0"/>
              <a:t>These list </a:t>
            </a:r>
            <a:r>
              <a:rPr lang="en-US" sz="2800" dirty="0"/>
              <a:t>of the basic rights the citizens of the U.S. have.  </a:t>
            </a:r>
            <a:endParaRPr lang="en-US" sz="2800" dirty="0" smtClean="0"/>
          </a:p>
          <a:p>
            <a:r>
              <a:rPr lang="en-US" sz="2800" dirty="0" smtClean="0"/>
              <a:t>In </a:t>
            </a:r>
            <a:r>
              <a:rPr lang="en-US" sz="2800" dirty="0"/>
              <a:t>your constitution, add a </a:t>
            </a:r>
            <a:r>
              <a:rPr lang="en-US" sz="2800" dirty="0" smtClean="0"/>
              <a:t>Bill </a:t>
            </a:r>
            <a:r>
              <a:rPr lang="en-US" sz="2800" dirty="0"/>
              <a:t>of </a:t>
            </a:r>
            <a:r>
              <a:rPr lang="en-US" sz="2800" dirty="0" smtClean="0"/>
              <a:t>Rights </a:t>
            </a:r>
            <a:r>
              <a:rPr lang="en-US" sz="2800" dirty="0"/>
              <a:t>for the citizens of YOUR future home</a:t>
            </a:r>
            <a:r>
              <a:rPr lang="en-US" sz="2800" dirty="0" smtClean="0"/>
              <a:t>.</a:t>
            </a:r>
          </a:p>
          <a:p>
            <a:pPr lvl="1"/>
            <a:r>
              <a:rPr lang="en-US" sz="2800" dirty="0" smtClean="0"/>
              <a:t> </a:t>
            </a:r>
            <a:r>
              <a:rPr lang="en-US" sz="2800" dirty="0"/>
              <a:t>You must include 10 rights! </a:t>
            </a:r>
            <a:endParaRPr lang="en-US" sz="2800" dirty="0" smtClean="0"/>
          </a:p>
          <a:p>
            <a:pPr lvl="2"/>
            <a:r>
              <a:rPr lang="en-US" sz="2800" dirty="0" smtClean="0"/>
              <a:t>What </a:t>
            </a:r>
            <a:r>
              <a:rPr lang="en-US" sz="2800" dirty="0"/>
              <a:t>rights do you have at home? </a:t>
            </a:r>
            <a:endParaRPr lang="en-US" sz="2800" dirty="0" smtClean="0"/>
          </a:p>
          <a:p>
            <a:pPr lvl="2"/>
            <a:r>
              <a:rPr lang="en-US" sz="2800" dirty="0" smtClean="0"/>
              <a:t>What </a:t>
            </a:r>
            <a:r>
              <a:rPr lang="en-US" sz="2800" dirty="0"/>
              <a:t>rights do you have as a family member? BE </a:t>
            </a:r>
            <a:r>
              <a:rPr lang="en-US" sz="2800" dirty="0" smtClean="0"/>
              <a:t>CREATIVE</a:t>
            </a:r>
            <a:endParaRPr lang="en-US" sz="2800" dirty="0"/>
          </a:p>
        </p:txBody>
      </p:sp>
    </p:spTree>
    <p:extLst>
      <p:ext uri="{BB962C8B-B14F-4D97-AF65-F5344CB8AC3E}">
        <p14:creationId xmlns:p14="http://schemas.microsoft.com/office/powerpoint/2010/main" val="263202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Constitution Vs. Family Constitution</a:t>
            </a:r>
          </a:p>
        </p:txBody>
      </p:sp>
      <p:sp>
        <p:nvSpPr>
          <p:cNvPr id="3" name="Text Placeholder 2"/>
          <p:cNvSpPr>
            <a:spLocks noGrp="1"/>
          </p:cNvSpPr>
          <p:nvPr>
            <p:ph type="body" idx="1"/>
          </p:nvPr>
        </p:nvSpPr>
        <p:spPr>
          <a:xfrm>
            <a:off x="1257300" y="960742"/>
            <a:ext cx="4800600" cy="431865"/>
          </a:xfrm>
        </p:spPr>
        <p:txBody>
          <a:bodyPr/>
          <a:lstStyle/>
          <a:p>
            <a:r>
              <a:rPr lang="en-US" dirty="0" smtClean="0"/>
              <a:t>Constitution</a:t>
            </a:r>
            <a:endParaRPr lang="en-US" dirty="0"/>
          </a:p>
        </p:txBody>
      </p:sp>
      <p:sp>
        <p:nvSpPr>
          <p:cNvPr id="4" name="Content Placeholder 3"/>
          <p:cNvSpPr>
            <a:spLocks noGrp="1"/>
          </p:cNvSpPr>
          <p:nvPr>
            <p:ph sz="half" idx="2"/>
          </p:nvPr>
        </p:nvSpPr>
        <p:spPr>
          <a:xfrm>
            <a:off x="999460" y="1392607"/>
            <a:ext cx="5058440" cy="5220843"/>
          </a:xfrm>
        </p:spPr>
        <p:txBody>
          <a:bodyPr>
            <a:normAutofit fontScale="85000" lnSpcReduction="10000"/>
          </a:bodyPr>
          <a:lstStyle/>
          <a:p>
            <a:r>
              <a:rPr lang="en-US" b="1" dirty="0" smtClean="0">
                <a:solidFill>
                  <a:schemeClr val="tx1"/>
                </a:solidFill>
              </a:rPr>
              <a:t>First Amendment– </a:t>
            </a:r>
            <a:r>
              <a:rPr lang="en-US" b="1" dirty="0">
                <a:solidFill>
                  <a:schemeClr val="tx1"/>
                </a:solidFill>
              </a:rPr>
              <a:t>Religion, Assembly, Press, Petition, Speech </a:t>
            </a:r>
            <a:endParaRPr lang="en-US" b="1" dirty="0" smtClean="0">
              <a:solidFill>
                <a:schemeClr val="tx1"/>
              </a:solidFill>
            </a:endParaRPr>
          </a:p>
          <a:p>
            <a:r>
              <a:rPr lang="en-US" b="1" dirty="0" smtClean="0">
                <a:solidFill>
                  <a:schemeClr val="tx1"/>
                </a:solidFill>
              </a:rPr>
              <a:t>Second Amendment -Right to bear arms</a:t>
            </a:r>
          </a:p>
          <a:p>
            <a:r>
              <a:rPr lang="en-US" b="1" dirty="0" smtClean="0">
                <a:solidFill>
                  <a:schemeClr val="tx1"/>
                </a:solidFill>
              </a:rPr>
              <a:t>Third Amendment-Quartering of troops</a:t>
            </a:r>
          </a:p>
          <a:p>
            <a:r>
              <a:rPr lang="en-US" b="1" dirty="0" smtClean="0">
                <a:solidFill>
                  <a:schemeClr val="tx1"/>
                </a:solidFill>
              </a:rPr>
              <a:t>Fourth Amendment-search and seizure</a:t>
            </a:r>
          </a:p>
          <a:p>
            <a:r>
              <a:rPr lang="en-US" b="1" dirty="0" smtClean="0">
                <a:solidFill>
                  <a:schemeClr val="tx1"/>
                </a:solidFill>
              </a:rPr>
              <a:t>Fifth Amendment-due process, double jeopardy, self-incrimination, eminent domain</a:t>
            </a:r>
          </a:p>
          <a:p>
            <a:r>
              <a:rPr lang="en-US" b="1" dirty="0" smtClean="0">
                <a:solidFill>
                  <a:schemeClr val="tx1"/>
                </a:solidFill>
              </a:rPr>
              <a:t>Sixth Amendment-Speedy Trial</a:t>
            </a:r>
          </a:p>
          <a:p>
            <a:r>
              <a:rPr lang="en-US" b="1" dirty="0" smtClean="0">
                <a:solidFill>
                  <a:schemeClr val="tx1"/>
                </a:solidFill>
              </a:rPr>
              <a:t>Seventh Amendment-Trial by Jury</a:t>
            </a:r>
          </a:p>
          <a:p>
            <a:r>
              <a:rPr lang="en-US" b="1" dirty="0" smtClean="0">
                <a:solidFill>
                  <a:schemeClr val="tx1"/>
                </a:solidFill>
              </a:rPr>
              <a:t>Eighth Amendment-Excessive Bail and Cruel and Unusual Punishment</a:t>
            </a:r>
          </a:p>
          <a:p>
            <a:r>
              <a:rPr lang="en-US" b="1" dirty="0" smtClean="0">
                <a:solidFill>
                  <a:schemeClr val="tx1"/>
                </a:solidFill>
              </a:rPr>
              <a:t>Ninth Amendment-Protection of Rights now Specifically included in the Constitution</a:t>
            </a:r>
            <a:endParaRPr lang="en-US" dirty="0">
              <a:solidFill>
                <a:schemeClr val="tx1"/>
              </a:solidFill>
            </a:endParaRPr>
          </a:p>
          <a:p>
            <a:r>
              <a:rPr lang="en-US" b="1" dirty="0" smtClean="0">
                <a:solidFill>
                  <a:schemeClr val="tx1"/>
                </a:solidFill>
              </a:rPr>
              <a:t>Tenth Amendment-Powers </a:t>
            </a:r>
            <a:r>
              <a:rPr lang="en-US" b="1" dirty="0">
                <a:solidFill>
                  <a:schemeClr val="tx1"/>
                </a:solidFill>
              </a:rPr>
              <a:t>of States and </a:t>
            </a:r>
            <a:r>
              <a:rPr lang="en-US" b="1" dirty="0" smtClean="0">
                <a:solidFill>
                  <a:schemeClr val="tx1"/>
                </a:solidFill>
              </a:rPr>
              <a:t>people</a:t>
            </a:r>
            <a:endParaRPr lang="en-US" dirty="0">
              <a:solidFill>
                <a:schemeClr val="tx1"/>
              </a:solidFill>
            </a:endParaRPr>
          </a:p>
          <a:p>
            <a:endParaRPr lang="en-US" dirty="0"/>
          </a:p>
        </p:txBody>
      </p:sp>
      <p:sp>
        <p:nvSpPr>
          <p:cNvPr id="5" name="Text Placeholder 4"/>
          <p:cNvSpPr>
            <a:spLocks noGrp="1"/>
          </p:cNvSpPr>
          <p:nvPr>
            <p:ph type="body" sz="quarter" idx="3"/>
          </p:nvPr>
        </p:nvSpPr>
        <p:spPr>
          <a:xfrm>
            <a:off x="6624828" y="929212"/>
            <a:ext cx="4800600" cy="463395"/>
          </a:xfrm>
        </p:spPr>
        <p:txBody>
          <a:bodyPr/>
          <a:lstStyle/>
          <a:p>
            <a:r>
              <a:rPr lang="en-US" dirty="0" smtClean="0"/>
              <a:t>Your Constitution</a:t>
            </a:r>
            <a:endParaRPr lang="en-US" dirty="0"/>
          </a:p>
        </p:txBody>
      </p:sp>
      <p:sp>
        <p:nvSpPr>
          <p:cNvPr id="6" name="Content Placeholder 5"/>
          <p:cNvSpPr>
            <a:spLocks noGrp="1"/>
          </p:cNvSpPr>
          <p:nvPr>
            <p:ph sz="quarter" idx="4"/>
          </p:nvPr>
        </p:nvSpPr>
        <p:spPr>
          <a:xfrm>
            <a:off x="6633863" y="1392607"/>
            <a:ext cx="5158743" cy="5355034"/>
          </a:xfrm>
        </p:spPr>
        <p:txBody>
          <a:bodyPr>
            <a:normAutofit fontScale="92500" lnSpcReduction="20000"/>
          </a:bodyPr>
          <a:lstStyle/>
          <a:p>
            <a:pPr marL="457200" indent="-457200">
              <a:buFont typeface="+mj-lt"/>
              <a:buAutoNum type="arabicPeriod"/>
            </a:pPr>
            <a:r>
              <a:rPr lang="en-US" dirty="0" smtClean="0"/>
              <a:t>You have the right to an opinion.</a:t>
            </a:r>
          </a:p>
          <a:p>
            <a:pPr marL="457200" indent="-457200">
              <a:buFont typeface="+mj-lt"/>
              <a:buAutoNum type="arabicPeriod"/>
            </a:pPr>
            <a:r>
              <a:rPr lang="en-US" dirty="0" smtClean="0"/>
              <a:t>You have the right to eat when you are hungry.</a:t>
            </a:r>
          </a:p>
          <a:p>
            <a:pPr marL="457200" indent="-457200">
              <a:buFont typeface="+mj-lt"/>
              <a:buAutoNum type="arabicPeriod"/>
            </a:pPr>
            <a:r>
              <a:rPr lang="en-US" dirty="0" smtClean="0"/>
              <a:t>You have the right to 1 hour of technology a day.</a:t>
            </a:r>
          </a:p>
          <a:p>
            <a:pPr marL="457200" indent="-457200">
              <a:buFont typeface="+mj-lt"/>
              <a:buAutoNum type="arabicPeriod"/>
            </a:pPr>
            <a:r>
              <a:rPr lang="en-US" dirty="0" smtClean="0"/>
              <a:t>You have the right to play with friends.</a:t>
            </a:r>
          </a:p>
          <a:p>
            <a:pPr marL="457200" indent="-457200">
              <a:buFont typeface="+mj-lt"/>
              <a:buAutoNum type="arabicPeriod"/>
            </a:pPr>
            <a:r>
              <a:rPr lang="en-US" dirty="0" smtClean="0"/>
              <a:t>You have the right participate in activities that make you a better person.</a:t>
            </a:r>
          </a:p>
          <a:p>
            <a:pPr marL="457200" indent="-457200">
              <a:buFont typeface="+mj-lt"/>
              <a:buAutoNum type="arabicPeriod"/>
            </a:pPr>
            <a:r>
              <a:rPr lang="en-US" dirty="0" smtClean="0"/>
              <a:t>You have the right to a certain amount of privacy.</a:t>
            </a:r>
          </a:p>
          <a:p>
            <a:pPr marL="457200" indent="-457200">
              <a:buFont typeface="+mj-lt"/>
              <a:buAutoNum type="arabicPeriod"/>
            </a:pPr>
            <a:r>
              <a:rPr lang="en-US" dirty="0" smtClean="0"/>
              <a:t>You have a right to be who you want to be as long as it doesn’t hurt someone else.</a:t>
            </a:r>
          </a:p>
          <a:p>
            <a:pPr marL="457200" indent="-457200">
              <a:buFont typeface="+mj-lt"/>
              <a:buAutoNum type="arabicPeriod"/>
            </a:pPr>
            <a:r>
              <a:rPr lang="en-US" dirty="0" smtClean="0"/>
              <a:t>You have the right to be creative.</a:t>
            </a:r>
          </a:p>
          <a:p>
            <a:pPr marL="457200" indent="-457200">
              <a:buFont typeface="+mj-lt"/>
              <a:buAutoNum type="arabicPeriod"/>
            </a:pPr>
            <a:r>
              <a:rPr lang="en-US" dirty="0" smtClean="0"/>
              <a:t>You have the right to express yourself as long as it doesn’t hurt someone else.</a:t>
            </a:r>
          </a:p>
          <a:p>
            <a:pPr marL="457200" indent="-457200">
              <a:buFont typeface="+mj-lt"/>
              <a:buAutoNum type="arabicPeriod"/>
            </a:pPr>
            <a:r>
              <a:rPr lang="en-US" dirty="0" smtClean="0"/>
              <a:t>You have a right to get the best education that you can possibly get.</a:t>
            </a:r>
          </a:p>
          <a:p>
            <a:pPr marL="457200" indent="-457200">
              <a:buFont typeface="+mj-lt"/>
              <a:buAutoNum type="arabicPeriod"/>
            </a:pPr>
            <a:endParaRPr lang="en-US" dirty="0"/>
          </a:p>
        </p:txBody>
      </p:sp>
    </p:spTree>
    <p:extLst>
      <p:ext uri="{BB962C8B-B14F-4D97-AF65-F5344CB8AC3E}">
        <p14:creationId xmlns:p14="http://schemas.microsoft.com/office/powerpoint/2010/main" val="988564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creative with this!!!!!</a:t>
            </a:r>
            <a:endParaRPr lang="en-US" dirty="0"/>
          </a:p>
        </p:txBody>
      </p:sp>
      <p:sp>
        <p:nvSpPr>
          <p:cNvPr id="3" name="Text Placeholder 2"/>
          <p:cNvSpPr>
            <a:spLocks noGrp="1"/>
          </p:cNvSpPr>
          <p:nvPr>
            <p:ph type="body" idx="1"/>
          </p:nvPr>
        </p:nvSpPr>
        <p:spPr/>
        <p:txBody>
          <a:bodyPr>
            <a:normAutofit lnSpcReduction="10000"/>
          </a:bodyPr>
          <a:lstStyle/>
          <a:p>
            <a:pPr algn="ctr"/>
            <a:r>
              <a:rPr lang="en-US" dirty="0" smtClean="0"/>
              <a:t>You have the right to create whatever family you want to have in your future!!!!!!!!!</a:t>
            </a:r>
            <a:endParaRPr lang="en-US" dirty="0"/>
          </a:p>
        </p:txBody>
      </p:sp>
    </p:spTree>
    <p:extLst>
      <p:ext uri="{BB962C8B-B14F-4D97-AF65-F5344CB8AC3E}">
        <p14:creationId xmlns:p14="http://schemas.microsoft.com/office/powerpoint/2010/main" val="761891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8138" y="149901"/>
            <a:ext cx="8187071" cy="1570856"/>
          </a:xfrm>
        </p:spPr>
        <p:txBody>
          <a:bodyPr/>
          <a:lstStyle/>
          <a:p>
            <a:r>
              <a:rPr lang="en-US" smtClean="0"/>
              <a:t>Preamble</a:t>
            </a:r>
            <a:endParaRPr lang="en-US"/>
          </a:p>
        </p:txBody>
      </p:sp>
      <p:sp>
        <p:nvSpPr>
          <p:cNvPr id="3" name="Text Placeholder 2"/>
          <p:cNvSpPr>
            <a:spLocks noGrp="1"/>
          </p:cNvSpPr>
          <p:nvPr>
            <p:ph type="body" idx="1"/>
          </p:nvPr>
        </p:nvSpPr>
        <p:spPr>
          <a:xfrm>
            <a:off x="3242928" y="1720757"/>
            <a:ext cx="8689241" cy="4934876"/>
          </a:xfrm>
        </p:spPr>
        <p:txBody>
          <a:bodyPr>
            <a:noAutofit/>
          </a:bodyPr>
          <a:lstStyle/>
          <a:p>
            <a:pPr marL="342900" indent="-342900">
              <a:buFont typeface="Arial" charset="0"/>
              <a:buChar char="•"/>
            </a:pPr>
            <a:r>
              <a:rPr lang="en-US" sz="2800" dirty="0" smtClean="0"/>
              <a:t>The Preamble is the introduction to our Constitution. </a:t>
            </a:r>
          </a:p>
          <a:p>
            <a:pPr marL="342900" indent="-342900">
              <a:buFont typeface="Arial" charset="0"/>
              <a:buChar char="•"/>
            </a:pPr>
            <a:r>
              <a:rPr lang="en-US" sz="2800" dirty="0" smtClean="0"/>
              <a:t>It gives reasons why the authors of the constitution made the document And why there was a need to  established something different than they currently had. </a:t>
            </a:r>
            <a:endParaRPr lang="en-US" sz="2800" dirty="0"/>
          </a:p>
        </p:txBody>
      </p:sp>
    </p:spTree>
    <p:extLst>
      <p:ext uri="{BB962C8B-B14F-4D97-AF65-F5344CB8AC3E}">
        <p14:creationId xmlns:p14="http://schemas.microsoft.com/office/powerpoint/2010/main" val="1575912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329457"/>
          </a:xfrm>
        </p:spPr>
        <p:txBody>
          <a:bodyPr>
            <a:normAutofit/>
          </a:bodyPr>
          <a:lstStyle/>
          <a:p>
            <a:pPr algn="ctr"/>
            <a:r>
              <a:rPr lang="en-US" sz="4000" dirty="0" smtClean="0"/>
              <a:t>What you will need </a:t>
            </a:r>
            <a:r>
              <a:rPr lang="en-US" sz="4000" smtClean="0"/>
              <a:t>to include </a:t>
            </a:r>
            <a:r>
              <a:rPr lang="en-US" sz="4000" dirty="0" smtClean="0"/>
              <a:t>in your Future </a:t>
            </a:r>
            <a:r>
              <a:rPr lang="en-US" sz="4000" smtClean="0"/>
              <a:t>Family Constitution Preamble </a:t>
            </a:r>
            <a:endParaRPr lang="en-US" sz="4000" dirty="0"/>
          </a:p>
        </p:txBody>
      </p:sp>
      <p:sp>
        <p:nvSpPr>
          <p:cNvPr id="3" name="Content Placeholder 2"/>
          <p:cNvSpPr>
            <a:spLocks noGrp="1"/>
          </p:cNvSpPr>
          <p:nvPr>
            <p:ph idx="1"/>
          </p:nvPr>
        </p:nvSpPr>
        <p:spPr>
          <a:xfrm>
            <a:off x="1251678" y="1711842"/>
            <a:ext cx="10178322" cy="4571999"/>
          </a:xfrm>
        </p:spPr>
        <p:txBody>
          <a:bodyPr>
            <a:normAutofit lnSpcReduction="10000"/>
          </a:bodyPr>
          <a:lstStyle/>
          <a:p>
            <a:r>
              <a:rPr lang="en-US" sz="3200" dirty="0"/>
              <a:t>Your Preamble must follow a similar </a:t>
            </a:r>
            <a:r>
              <a:rPr lang="en-US" sz="3200" dirty="0" smtClean="0"/>
              <a:t>structure as the Constitution Preamble</a:t>
            </a:r>
          </a:p>
          <a:p>
            <a:pPr lvl="1"/>
            <a:r>
              <a:rPr lang="en-US" sz="3200" dirty="0" smtClean="0"/>
              <a:t>You </a:t>
            </a:r>
            <a:r>
              <a:rPr lang="en-US" sz="3200" dirty="0"/>
              <a:t>will need </a:t>
            </a:r>
            <a:r>
              <a:rPr lang="en-US" sz="3200" dirty="0" smtClean="0"/>
              <a:t>to create a goal for your future household</a:t>
            </a:r>
          </a:p>
          <a:p>
            <a:pPr lvl="1"/>
            <a:r>
              <a:rPr lang="en-US" sz="3200" dirty="0"/>
              <a:t>F</a:t>
            </a:r>
            <a:r>
              <a:rPr lang="en-US" sz="3200" dirty="0" smtClean="0"/>
              <a:t>ive principles that help you achieve that goal</a:t>
            </a:r>
          </a:p>
          <a:p>
            <a:pPr lvl="1"/>
            <a:r>
              <a:rPr lang="en-US" sz="3200" dirty="0"/>
              <a:t>A</a:t>
            </a:r>
            <a:r>
              <a:rPr lang="en-US" sz="3200" dirty="0" smtClean="0"/>
              <a:t>nd </a:t>
            </a:r>
            <a:r>
              <a:rPr lang="en-US" sz="3200" dirty="0"/>
              <a:t>a </a:t>
            </a:r>
            <a:r>
              <a:rPr lang="en-US" sz="3200" dirty="0" smtClean="0"/>
              <a:t>concluding </a:t>
            </a:r>
            <a:r>
              <a:rPr lang="en-US" sz="3200" dirty="0"/>
              <a:t>sentence where you explain that those 5 principles together lead to this constitution for your </a:t>
            </a:r>
            <a:r>
              <a:rPr lang="en-US" sz="3200" dirty="0" smtClean="0"/>
              <a:t>family</a:t>
            </a:r>
          </a:p>
          <a:p>
            <a:pPr lvl="1"/>
            <a:r>
              <a:rPr lang="en-US" sz="3200" dirty="0" smtClean="0"/>
              <a:t>This </a:t>
            </a:r>
            <a:r>
              <a:rPr lang="en-US" sz="3200" dirty="0"/>
              <a:t>should be about one </a:t>
            </a:r>
            <a:r>
              <a:rPr lang="en-US" sz="3200" dirty="0" smtClean="0"/>
              <a:t>paragraph</a:t>
            </a:r>
            <a:endParaRPr lang="en-US" sz="3200" dirty="0"/>
          </a:p>
          <a:p>
            <a:pPr marL="0" indent="0">
              <a:buNone/>
            </a:pPr>
            <a:endParaRPr lang="en-US" dirty="0"/>
          </a:p>
        </p:txBody>
      </p:sp>
    </p:spTree>
    <p:extLst>
      <p:ext uri="{BB962C8B-B14F-4D97-AF65-F5344CB8AC3E}">
        <p14:creationId xmlns:p14="http://schemas.microsoft.com/office/powerpoint/2010/main" val="2008165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Constitution Preamble Vs Your Preamble</a:t>
            </a:r>
            <a:endParaRPr lang="en-US" sz="3600" dirty="0"/>
          </a:p>
        </p:txBody>
      </p:sp>
      <p:sp>
        <p:nvSpPr>
          <p:cNvPr id="3" name="Text Placeholder 2"/>
          <p:cNvSpPr>
            <a:spLocks noGrp="1"/>
          </p:cNvSpPr>
          <p:nvPr>
            <p:ph type="body" idx="1"/>
          </p:nvPr>
        </p:nvSpPr>
        <p:spPr>
          <a:xfrm>
            <a:off x="1252728" y="1138827"/>
            <a:ext cx="4800600" cy="632529"/>
          </a:xfrm>
        </p:spPr>
        <p:txBody>
          <a:bodyPr/>
          <a:lstStyle/>
          <a:p>
            <a:r>
              <a:rPr lang="en-US" dirty="0" smtClean="0"/>
              <a:t>Constitution Preamble</a:t>
            </a:r>
            <a:endParaRPr lang="en-US" dirty="0"/>
          </a:p>
        </p:txBody>
      </p:sp>
      <p:sp>
        <p:nvSpPr>
          <p:cNvPr id="4" name="Content Placeholder 3"/>
          <p:cNvSpPr>
            <a:spLocks noGrp="1"/>
          </p:cNvSpPr>
          <p:nvPr>
            <p:ph sz="half" idx="2"/>
          </p:nvPr>
        </p:nvSpPr>
        <p:spPr>
          <a:xfrm>
            <a:off x="1257300" y="1874517"/>
            <a:ext cx="4800600" cy="4571253"/>
          </a:xfrm>
        </p:spPr>
        <p:txBody>
          <a:bodyPr>
            <a:noAutofit/>
          </a:bodyPr>
          <a:lstStyle/>
          <a:p>
            <a:pPr marL="0" indent="0" algn="just">
              <a:buNone/>
            </a:pPr>
            <a:r>
              <a:rPr lang="en-US" sz="2400" dirty="0"/>
              <a:t>We the People of the United States, in Order to form a more perfect Union, establish Justice, insure domestic Tranquility, provide for the common </a:t>
            </a:r>
            <a:r>
              <a:rPr lang="en-US" sz="2400" dirty="0" smtClean="0"/>
              <a:t>defense, </a:t>
            </a:r>
            <a:r>
              <a:rPr lang="en-US" sz="2400" dirty="0"/>
              <a:t>promote the general Welfare, and secure the Blessings of Liberty to ourselves and our Posterity, do ordain and establish this Constitution for the United States of America.</a:t>
            </a:r>
            <a:endParaRPr lang="en-US" sz="2400" dirty="0"/>
          </a:p>
        </p:txBody>
      </p:sp>
      <p:sp>
        <p:nvSpPr>
          <p:cNvPr id="5" name="Text Placeholder 4"/>
          <p:cNvSpPr>
            <a:spLocks noGrp="1"/>
          </p:cNvSpPr>
          <p:nvPr>
            <p:ph type="body" sz="quarter" idx="3"/>
          </p:nvPr>
        </p:nvSpPr>
        <p:spPr>
          <a:xfrm>
            <a:off x="6624828" y="1241988"/>
            <a:ext cx="4800600" cy="632529"/>
          </a:xfrm>
        </p:spPr>
        <p:txBody>
          <a:bodyPr/>
          <a:lstStyle/>
          <a:p>
            <a:r>
              <a:rPr lang="en-US" dirty="0" smtClean="0"/>
              <a:t>Example of Your Preamble</a:t>
            </a:r>
            <a:endParaRPr lang="en-US" dirty="0"/>
          </a:p>
        </p:txBody>
      </p:sp>
      <p:sp>
        <p:nvSpPr>
          <p:cNvPr id="6" name="Content Placeholder 5"/>
          <p:cNvSpPr>
            <a:spLocks noGrp="1"/>
          </p:cNvSpPr>
          <p:nvPr>
            <p:ph sz="quarter" idx="4"/>
          </p:nvPr>
        </p:nvSpPr>
        <p:spPr>
          <a:xfrm>
            <a:off x="6633864" y="1874517"/>
            <a:ext cx="4800600" cy="4571253"/>
          </a:xfrm>
        </p:spPr>
        <p:txBody>
          <a:bodyPr>
            <a:noAutofit/>
          </a:bodyPr>
          <a:lstStyle/>
          <a:p>
            <a:pPr marL="0" indent="0" algn="just">
              <a:buNone/>
            </a:pPr>
            <a:r>
              <a:rPr lang="en-US" sz="2400" dirty="0" smtClean="0"/>
              <a:t>We, the founders of the Snow household, in order to form a more peaceful and loving home; strive to communicate respectfully, be honest with our words, respect each others privacy, support each other in times of success and of need, and love each other unconditionally.  By doing these things, we can ensure a unified and loving family that is based off of trust and communication.</a:t>
            </a:r>
            <a:endParaRPr lang="en-US" sz="2400" dirty="0"/>
          </a:p>
        </p:txBody>
      </p:sp>
    </p:spTree>
    <p:extLst>
      <p:ext uri="{BB962C8B-B14F-4D97-AF65-F5344CB8AC3E}">
        <p14:creationId xmlns:p14="http://schemas.microsoft.com/office/powerpoint/2010/main" val="2142070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a:t>
            </a:r>
            <a:endParaRPr lang="en-US" dirty="0"/>
          </a:p>
        </p:txBody>
      </p:sp>
      <p:sp>
        <p:nvSpPr>
          <p:cNvPr id="3" name="Text Placeholder 2"/>
          <p:cNvSpPr>
            <a:spLocks noGrp="1"/>
          </p:cNvSpPr>
          <p:nvPr>
            <p:ph type="body" idx="1"/>
          </p:nvPr>
        </p:nvSpPr>
        <p:spPr/>
        <p:txBody>
          <a:bodyPr/>
          <a:lstStyle/>
          <a:p>
            <a:r>
              <a:rPr lang="en-US" dirty="0" smtClean="0"/>
              <a:t>Establishes the Legislative Branch-they Make the Laws</a:t>
            </a:r>
            <a:endParaRPr lang="en-US" dirty="0"/>
          </a:p>
        </p:txBody>
      </p:sp>
    </p:spTree>
    <p:extLst>
      <p:ext uri="{BB962C8B-B14F-4D97-AF65-F5344CB8AC3E}">
        <p14:creationId xmlns:p14="http://schemas.microsoft.com/office/powerpoint/2010/main" val="1294023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254794"/>
            <a:ext cx="10178322" cy="1492132"/>
          </a:xfrm>
        </p:spPr>
        <p:txBody>
          <a:bodyPr>
            <a:normAutofit/>
          </a:bodyPr>
          <a:lstStyle/>
          <a:p>
            <a:pPr algn="ctr"/>
            <a:r>
              <a:rPr lang="en-US" sz="4000" dirty="0"/>
              <a:t>What you will need to </a:t>
            </a:r>
            <a:r>
              <a:rPr lang="en-US" sz="4000" dirty="0" smtClean="0"/>
              <a:t>include </a:t>
            </a:r>
            <a:r>
              <a:rPr lang="en-US" sz="4000" dirty="0"/>
              <a:t>in your Future Family Constitution </a:t>
            </a:r>
            <a:r>
              <a:rPr lang="en-US" sz="4000" dirty="0" smtClean="0"/>
              <a:t>Article 1</a:t>
            </a:r>
            <a:endParaRPr lang="en-US" sz="4000" dirty="0"/>
          </a:p>
        </p:txBody>
      </p:sp>
      <p:sp>
        <p:nvSpPr>
          <p:cNvPr id="3" name="Content Placeholder 2"/>
          <p:cNvSpPr>
            <a:spLocks noGrp="1"/>
          </p:cNvSpPr>
          <p:nvPr>
            <p:ph idx="1"/>
          </p:nvPr>
        </p:nvSpPr>
        <p:spPr>
          <a:xfrm>
            <a:off x="1251678" y="2286001"/>
            <a:ext cx="10178322" cy="3880883"/>
          </a:xfrm>
        </p:spPr>
        <p:txBody>
          <a:bodyPr>
            <a:noAutofit/>
          </a:bodyPr>
          <a:lstStyle/>
          <a:p>
            <a:pPr lvl="1"/>
            <a:r>
              <a:rPr lang="en-US" sz="3200" dirty="0"/>
              <a:t>In your </a:t>
            </a:r>
            <a:r>
              <a:rPr lang="en-US" sz="3200"/>
              <a:t>future </a:t>
            </a:r>
            <a:r>
              <a:rPr lang="en-US" sz="3200" smtClean="0"/>
              <a:t>home:</a:t>
            </a:r>
            <a:endParaRPr lang="en-US" sz="3200" dirty="0" smtClean="0"/>
          </a:p>
          <a:p>
            <a:pPr lvl="2"/>
            <a:r>
              <a:rPr lang="en-US" sz="3200" dirty="0" smtClean="0"/>
              <a:t>Who </a:t>
            </a:r>
            <a:r>
              <a:rPr lang="en-US" sz="3200" dirty="0"/>
              <a:t>will make the laws/rules?</a:t>
            </a:r>
          </a:p>
          <a:p>
            <a:pPr lvl="3"/>
            <a:r>
              <a:rPr lang="en-US" sz="3200" dirty="0"/>
              <a:t>How do they make </a:t>
            </a:r>
            <a:r>
              <a:rPr lang="en-US" sz="3200" dirty="0" smtClean="0"/>
              <a:t>them:</a:t>
            </a:r>
          </a:p>
          <a:p>
            <a:pPr lvl="4"/>
            <a:r>
              <a:rPr lang="en-US" sz="3200" dirty="0" smtClean="0"/>
              <a:t>Based on events</a:t>
            </a:r>
          </a:p>
          <a:p>
            <a:pPr lvl="4"/>
            <a:r>
              <a:rPr lang="en-US" sz="3200" dirty="0"/>
              <a:t>B</a:t>
            </a:r>
            <a:r>
              <a:rPr lang="en-US" sz="3200" dirty="0" smtClean="0"/>
              <a:t>ased </a:t>
            </a:r>
            <a:r>
              <a:rPr lang="en-US" sz="3200" dirty="0"/>
              <a:t>on traditions from your parents &amp; their parents?</a:t>
            </a:r>
          </a:p>
        </p:txBody>
      </p:sp>
    </p:spTree>
    <p:extLst>
      <p:ext uri="{BB962C8B-B14F-4D97-AF65-F5344CB8AC3E}">
        <p14:creationId xmlns:p14="http://schemas.microsoft.com/office/powerpoint/2010/main" val="1385637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1"/>
            <a:ext cx="10172700" cy="860988"/>
          </a:xfrm>
        </p:spPr>
        <p:txBody>
          <a:bodyPr>
            <a:normAutofit/>
          </a:bodyPr>
          <a:lstStyle/>
          <a:p>
            <a:pPr algn="ctr"/>
            <a:r>
              <a:rPr lang="en-US" sz="4400" dirty="0" smtClean="0"/>
              <a:t>Constitution Vs. Family Constitution</a:t>
            </a:r>
            <a:endParaRPr lang="en-US" sz="4400" dirty="0"/>
          </a:p>
        </p:txBody>
      </p:sp>
      <p:sp>
        <p:nvSpPr>
          <p:cNvPr id="3" name="Text Placeholder 2"/>
          <p:cNvSpPr>
            <a:spLocks noGrp="1"/>
          </p:cNvSpPr>
          <p:nvPr>
            <p:ph type="body" idx="1"/>
          </p:nvPr>
        </p:nvSpPr>
        <p:spPr>
          <a:xfrm>
            <a:off x="1252728" y="1241988"/>
            <a:ext cx="4800600" cy="632529"/>
          </a:xfrm>
        </p:spPr>
        <p:txBody>
          <a:bodyPr/>
          <a:lstStyle/>
          <a:p>
            <a:r>
              <a:rPr lang="en-US" dirty="0" smtClean="0"/>
              <a:t>Constitution</a:t>
            </a:r>
            <a:endParaRPr lang="en-US" dirty="0"/>
          </a:p>
        </p:txBody>
      </p:sp>
      <p:sp>
        <p:nvSpPr>
          <p:cNvPr id="4" name="Content Placeholder 3"/>
          <p:cNvSpPr>
            <a:spLocks noGrp="1"/>
          </p:cNvSpPr>
          <p:nvPr>
            <p:ph sz="half" idx="2"/>
          </p:nvPr>
        </p:nvSpPr>
        <p:spPr>
          <a:xfrm>
            <a:off x="1257300" y="1874517"/>
            <a:ext cx="4800600" cy="4751135"/>
          </a:xfrm>
        </p:spPr>
        <p:txBody>
          <a:bodyPr>
            <a:normAutofit fontScale="77500" lnSpcReduction="20000"/>
          </a:bodyPr>
          <a:lstStyle/>
          <a:p>
            <a:pPr algn="just"/>
            <a:r>
              <a:rPr lang="en-US" sz="2800" dirty="0"/>
              <a:t>Article 1 of the U.S. Constitution gives Congress its powers and limits. Congress is the legislative branch of the government, meaning they are the ones to make laws for the United States of America. The article also creates the two sections of Congress, which is called a bicameral legislature. The first of the two is the Senate, which is made up of two senators from each state. The second is the House of Representatives, which has representatives from each state based on the population</a:t>
            </a:r>
            <a:r>
              <a:rPr lang="en-US" sz="2800" dirty="0" smtClean="0"/>
              <a:t>.</a:t>
            </a:r>
          </a:p>
          <a:p>
            <a:pPr lvl="1" algn="just"/>
            <a:r>
              <a:rPr lang="en-US" sz="2600" dirty="0" smtClean="0"/>
              <a:t>The Legislative powers make the laws.</a:t>
            </a:r>
            <a:endParaRPr lang="en-US" sz="2600" dirty="0"/>
          </a:p>
        </p:txBody>
      </p:sp>
      <p:sp>
        <p:nvSpPr>
          <p:cNvPr id="5" name="Text Placeholder 4"/>
          <p:cNvSpPr>
            <a:spLocks noGrp="1"/>
          </p:cNvSpPr>
          <p:nvPr>
            <p:ph type="body" sz="quarter" idx="3"/>
          </p:nvPr>
        </p:nvSpPr>
        <p:spPr>
          <a:xfrm>
            <a:off x="6624828" y="1241988"/>
            <a:ext cx="4800600" cy="632529"/>
          </a:xfrm>
        </p:spPr>
        <p:txBody>
          <a:bodyPr/>
          <a:lstStyle/>
          <a:p>
            <a:r>
              <a:rPr lang="en-US" dirty="0" smtClean="0"/>
              <a:t>Your Constitution</a:t>
            </a:r>
            <a:endParaRPr lang="en-US" dirty="0"/>
          </a:p>
        </p:txBody>
      </p:sp>
      <p:sp>
        <p:nvSpPr>
          <p:cNvPr id="6" name="Content Placeholder 5"/>
          <p:cNvSpPr>
            <a:spLocks noGrp="1"/>
          </p:cNvSpPr>
          <p:nvPr>
            <p:ph sz="quarter" idx="4"/>
          </p:nvPr>
        </p:nvSpPr>
        <p:spPr>
          <a:xfrm>
            <a:off x="6633864" y="1874517"/>
            <a:ext cx="4800600" cy="4751135"/>
          </a:xfrm>
        </p:spPr>
        <p:txBody>
          <a:bodyPr>
            <a:noAutofit/>
          </a:bodyPr>
          <a:lstStyle/>
          <a:p>
            <a:pPr algn="just"/>
            <a:r>
              <a:rPr lang="en-US" sz="3000" dirty="0" smtClean="0"/>
              <a:t>All rule making powers shall come from the parental units, which in our home will be represented by the Mother and Father.  These rules will represent need rather than power over the small ones.</a:t>
            </a:r>
          </a:p>
        </p:txBody>
      </p:sp>
    </p:spTree>
    <p:extLst>
      <p:ext uri="{BB962C8B-B14F-4D97-AF65-F5344CB8AC3E}">
        <p14:creationId xmlns:p14="http://schemas.microsoft.com/office/powerpoint/2010/main" val="952159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2</a:t>
            </a:r>
            <a:endParaRPr lang="en-US" dirty="0"/>
          </a:p>
        </p:txBody>
      </p:sp>
      <p:sp>
        <p:nvSpPr>
          <p:cNvPr id="3" name="Text Placeholder 2"/>
          <p:cNvSpPr>
            <a:spLocks noGrp="1"/>
          </p:cNvSpPr>
          <p:nvPr>
            <p:ph type="body" idx="1"/>
          </p:nvPr>
        </p:nvSpPr>
        <p:spPr/>
        <p:txBody>
          <a:bodyPr/>
          <a:lstStyle/>
          <a:p>
            <a:r>
              <a:rPr lang="en-US" dirty="0" smtClean="0"/>
              <a:t>Establishes the Executive Branch-They Enforce the laws</a:t>
            </a:r>
            <a:endParaRPr lang="en-US" dirty="0"/>
          </a:p>
        </p:txBody>
      </p:sp>
    </p:spTree>
    <p:extLst>
      <p:ext uri="{BB962C8B-B14F-4D97-AF65-F5344CB8AC3E}">
        <p14:creationId xmlns:p14="http://schemas.microsoft.com/office/powerpoint/2010/main" val="36528515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432</TotalTime>
  <Words>1578</Words>
  <Application>Microsoft Macintosh PowerPoint</Application>
  <PresentationFormat>Widescreen</PresentationFormat>
  <Paragraphs>122</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Gill Sans MT</vt:lpstr>
      <vt:lpstr>Impact</vt:lpstr>
      <vt:lpstr>Arial</vt:lpstr>
      <vt:lpstr>Badge</vt:lpstr>
      <vt:lpstr>Future Family Constitution</vt:lpstr>
      <vt:lpstr>The Purpose of this paper</vt:lpstr>
      <vt:lpstr>Preamble</vt:lpstr>
      <vt:lpstr>What you will need to include in your Future Family Constitution Preamble </vt:lpstr>
      <vt:lpstr>Constitution Preamble Vs Your Preamble</vt:lpstr>
      <vt:lpstr>Article 1</vt:lpstr>
      <vt:lpstr>What you will need to include in your Future Family Constitution Article 1</vt:lpstr>
      <vt:lpstr>Constitution Vs. Family Constitution</vt:lpstr>
      <vt:lpstr>Article 2</vt:lpstr>
      <vt:lpstr>What you will need to include in your Future Family Constitution Article 2</vt:lpstr>
      <vt:lpstr>Constitution Vs. Family Constitution</vt:lpstr>
      <vt:lpstr>Article 3</vt:lpstr>
      <vt:lpstr>What you will need to include in your Future Family Constitution Article 3</vt:lpstr>
      <vt:lpstr>Constitution Vs. Family Constitution</vt:lpstr>
      <vt:lpstr>Article 4</vt:lpstr>
      <vt:lpstr>What you will need to include in your Future Family Constitution Article 4</vt:lpstr>
      <vt:lpstr>Constitution Vs. Family Constitution</vt:lpstr>
      <vt:lpstr>Article 5</vt:lpstr>
      <vt:lpstr>What you will need to include in your Future Family Constitution Article 5</vt:lpstr>
      <vt:lpstr>Constitution Vs. Family Constitution</vt:lpstr>
      <vt:lpstr>Amendments</vt:lpstr>
      <vt:lpstr>What you will need to include in your Future Family Constitution Amendments</vt:lpstr>
      <vt:lpstr>Constitution Vs. Family Constitution</vt:lpstr>
      <vt:lpstr>Be creative with this!!!!!</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Family Constitution</dc:title>
  <dc:creator>Microsoft Office User</dc:creator>
  <cp:lastModifiedBy>Microsoft Office User</cp:lastModifiedBy>
  <cp:revision>17</cp:revision>
  <dcterms:created xsi:type="dcterms:W3CDTF">2018-10-08T17:41:24Z</dcterms:created>
  <dcterms:modified xsi:type="dcterms:W3CDTF">2018-10-09T00:53:45Z</dcterms:modified>
</cp:coreProperties>
</file>